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5" Type="http://schemas.openxmlformats.org/officeDocument/2006/relationships/custom-properties" Target="docProps/custom.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handoutMasterIdLst>
    <p:handoutMasterId r:id="rId23"/>
  </p:handoutMasterIdLst>
  <p:sldIdLst>
    <p:sldId id="265" r:id="rId2"/>
    <p:sldId id="300" r:id="rId3"/>
    <p:sldId id="324" r:id="rId4"/>
    <p:sldId id="311" r:id="rId5"/>
    <p:sldId id="306" r:id="rId6"/>
    <p:sldId id="312" r:id="rId7"/>
    <p:sldId id="329" r:id="rId8"/>
    <p:sldId id="325" r:id="rId9"/>
    <p:sldId id="327" r:id="rId10"/>
    <p:sldId id="313" r:id="rId11"/>
    <p:sldId id="328" r:id="rId12"/>
    <p:sldId id="326" r:id="rId13"/>
    <p:sldId id="331" r:id="rId14"/>
    <p:sldId id="330" r:id="rId15"/>
    <p:sldId id="332" r:id="rId16"/>
    <p:sldId id="333" r:id="rId17"/>
    <p:sldId id="321" r:id="rId18"/>
    <p:sldId id="319" r:id="rId19"/>
    <p:sldId id="334" r:id="rId20"/>
    <p:sldId id="316" r:id="rId2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96327"/>
  </p:normalViewPr>
  <p:slideViewPr>
    <p:cSldViewPr snapToGrid="0">
      <p:cViewPr varScale="1">
        <p:scale>
          <a:sx n="82" d="100"/>
          <a:sy n="82" d="100"/>
        </p:scale>
        <p:origin x="720" y="67"/>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70" d="100"/>
        <a:sy n="170" d="100"/>
      </p:scale>
      <p:origin x="0" y="-787"/>
    </p:cViewPr>
  </p:sorterViewPr>
  <p:notesViewPr>
    <p:cSldViewPr snapToGrid="0">
      <p:cViewPr varScale="1">
        <p:scale>
          <a:sx n="62" d="100"/>
          <a:sy n="62" d="100"/>
        </p:scale>
        <p:origin x="3192" y="5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theme" Target="theme/theme1.xml" /><Relationship Id="rId3" Type="http://schemas.openxmlformats.org/officeDocument/2006/relationships/slide" Target="slides/slide2.xml" /><Relationship Id="rId21" Type="http://schemas.openxmlformats.org/officeDocument/2006/relationships/slide" Target="slides/slide20.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viewProps" Target="viewProps.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presProps" Target="presProp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handoutMaster" Target="handoutMasters/handoutMaster1.xml" /><Relationship Id="rId10" Type="http://schemas.openxmlformats.org/officeDocument/2006/relationships/slide" Target="slides/slide9.xml" /><Relationship Id="rId19" Type="http://schemas.openxmlformats.org/officeDocument/2006/relationships/slide" Target="slides/slide18.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notesMaster" Target="notesMasters/notesMaster1.xml" /><Relationship Id="rId27" Type="http://schemas.openxmlformats.org/officeDocument/2006/relationships/tableStyles" Target="tableStyles.xml" /></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629A5A9A-B154-1467-7EFE-AAF4E941097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a:extLst>
              <a:ext uri="{FF2B5EF4-FFF2-40B4-BE49-F238E27FC236}">
                <a16:creationId xmlns:a16="http://schemas.microsoft.com/office/drawing/2014/main" id="{650FF53A-4DAC-D797-52FA-A6C5143F4DB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97E92B-DB02-4FB0-A82E-868A9389190D}" type="datetimeFigureOut">
              <a:rPr lang="it-IT" smtClean="0"/>
              <a:t>11/05/2023</a:t>
            </a:fld>
            <a:endParaRPr lang="it-IT"/>
          </a:p>
        </p:txBody>
      </p:sp>
      <p:sp>
        <p:nvSpPr>
          <p:cNvPr id="4" name="Segnaposto piè di pagina 3">
            <a:extLst>
              <a:ext uri="{FF2B5EF4-FFF2-40B4-BE49-F238E27FC236}">
                <a16:creationId xmlns:a16="http://schemas.microsoft.com/office/drawing/2014/main" id="{A3B9FBA2-A2DF-2153-157E-E6EF92C5B4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a:extLst>
              <a:ext uri="{FF2B5EF4-FFF2-40B4-BE49-F238E27FC236}">
                <a16:creationId xmlns:a16="http://schemas.microsoft.com/office/drawing/2014/main" id="{ED2401F3-5D90-CD56-1CF1-6E028D7088F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70E28D5-584A-4EE4-B6E1-719313DD743B}" type="slidenum">
              <a:rPr lang="it-IT" smtClean="0"/>
              <a:t>‹N›</a:t>
            </a:fld>
            <a:endParaRPr lang="it-IT"/>
          </a:p>
        </p:txBody>
      </p:sp>
    </p:spTree>
    <p:extLst>
      <p:ext uri="{BB962C8B-B14F-4D97-AF65-F5344CB8AC3E}">
        <p14:creationId xmlns:p14="http://schemas.microsoft.com/office/powerpoint/2010/main" val="2054989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51FACB-C5D9-4174-AED1-3719DE29DE91}" type="datetimeFigureOut">
              <a:rPr lang="it-IT" smtClean="0"/>
              <a:t>11/05/2023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6F7921-456B-4C6C-A5A1-BFAEFFA12A38}" type="slidenum">
              <a:rPr lang="it-IT" smtClean="0"/>
              <a:t>‹N›</a:t>
            </a:fld>
            <a:endParaRPr lang="it-IT"/>
          </a:p>
        </p:txBody>
      </p:sp>
    </p:spTree>
    <p:extLst>
      <p:ext uri="{BB962C8B-B14F-4D97-AF65-F5344CB8AC3E}">
        <p14:creationId xmlns:p14="http://schemas.microsoft.com/office/powerpoint/2010/main" val="1105872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7F7046-3095-42B0-A40F-3B80C4A9C86C}"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3395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a:xfrm>
            <a:off x="321277" y="4715154"/>
            <a:ext cx="6190734" cy="3168457"/>
          </a:xfrm>
        </p:spPr>
        <p:txBody>
          <a:bodyPr/>
          <a:lstStyle/>
          <a:p>
            <a:pPr algn="just"/>
            <a:endParaRPr lang="it-IT" sz="1100" baseline="0" dirty="0">
              <a:latin typeface="Arial" panose="020B0604020202020204" pitchFamily="34" charset="0"/>
              <a:cs typeface="Arial" panose="020B0604020202020204" pitchFamily="34" charset="0"/>
            </a:endParaRPr>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68B0C4-46EF-40A7-A43D-3EEC0A54AB2C}"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1129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a:xfrm>
            <a:off x="321277" y="4715154"/>
            <a:ext cx="6190734" cy="3168457"/>
          </a:xfrm>
        </p:spPr>
        <p:txBody>
          <a:bodyPr/>
          <a:lstStyle/>
          <a:p>
            <a:pPr algn="just"/>
            <a:endParaRPr lang="it-IT" sz="1100" baseline="0" dirty="0">
              <a:latin typeface="Arial" panose="020B0604020202020204" pitchFamily="34" charset="0"/>
              <a:cs typeface="Arial" panose="020B0604020202020204" pitchFamily="34" charset="0"/>
            </a:endParaRPr>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68B0C4-46EF-40A7-A43D-3EEC0A54AB2C}"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8954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a:xfrm>
            <a:off x="321277" y="4715154"/>
            <a:ext cx="6190734" cy="3168457"/>
          </a:xfrm>
        </p:spPr>
        <p:txBody>
          <a:bodyPr/>
          <a:lstStyle/>
          <a:p>
            <a:pPr algn="just"/>
            <a:endParaRPr lang="it-IT" sz="1100" baseline="0" dirty="0">
              <a:latin typeface="Arial" panose="020B0604020202020204" pitchFamily="34" charset="0"/>
              <a:cs typeface="Arial" panose="020B0604020202020204" pitchFamily="34" charset="0"/>
            </a:endParaRPr>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68B0C4-46EF-40A7-A43D-3EEC0A54AB2C}"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7569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a:xfrm>
            <a:off x="321277" y="4715154"/>
            <a:ext cx="6190734" cy="3168457"/>
          </a:xfrm>
        </p:spPr>
        <p:txBody>
          <a:bodyPr/>
          <a:lstStyle/>
          <a:p>
            <a:pPr algn="just"/>
            <a:endParaRPr lang="it-IT" sz="1100" baseline="0" dirty="0">
              <a:latin typeface="Arial" panose="020B0604020202020204" pitchFamily="34" charset="0"/>
              <a:cs typeface="Arial" panose="020B0604020202020204" pitchFamily="34" charset="0"/>
            </a:endParaRPr>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68B0C4-46EF-40A7-A43D-3EEC0A54AB2C}"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5514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a:xfrm>
            <a:off x="321277" y="4715154"/>
            <a:ext cx="6190734" cy="3168457"/>
          </a:xfrm>
        </p:spPr>
        <p:txBody>
          <a:bodyPr/>
          <a:lstStyle/>
          <a:p>
            <a:pPr algn="just"/>
            <a:r>
              <a:rPr lang="it-IT" sz="1100" baseline="0" dirty="0">
                <a:latin typeface="Arial" panose="020B0604020202020204" pitchFamily="34" charset="0"/>
                <a:cs typeface="Arial" panose="020B0604020202020204" pitchFamily="34" charset="0"/>
              </a:rPr>
              <a:t>Se l’Italia avanza molto lentamente, il resto del mondo procede invece molto speditamente sull’uso della tecnologia digitale!</a:t>
            </a:r>
          </a:p>
          <a:p>
            <a:pPr algn="just"/>
            <a:endParaRPr lang="it-IT" sz="1100" baseline="0" dirty="0">
              <a:latin typeface="Arial" panose="020B0604020202020204" pitchFamily="34" charset="0"/>
              <a:cs typeface="Arial" panose="020B0604020202020204" pitchFamily="34" charset="0"/>
            </a:endParaRPr>
          </a:p>
          <a:p>
            <a:pPr algn="just"/>
            <a:r>
              <a:rPr lang="it-IT" sz="1100" baseline="0" dirty="0">
                <a:latin typeface="Arial" panose="020B0604020202020204" pitchFamily="34" charset="0"/>
                <a:cs typeface="Arial" panose="020B0604020202020204" pitchFamily="34" charset="0"/>
              </a:rPr>
              <a:t>Osserviamo il cerchio a sinistra, che mostra cosa succede ogni giorno nel mondo digitale in 60 secondi. A parte il social Twitter, ormai caduto in disuso, tutti i servizi digitali Consumer sono cresciuti in termini di utilizzo. Quest’anno ogni minuto ci sono </a:t>
            </a:r>
            <a:r>
              <a:rPr lang="it-IT" sz="1100" b="1" baseline="0" dirty="0">
                <a:latin typeface="Arial" panose="020B0604020202020204" pitchFamily="34" charset="0"/>
                <a:cs typeface="Arial" panose="020B0604020202020204" pitchFamily="34" charset="0"/>
              </a:rPr>
              <a:t>3,8 milioni di ricerche su Google</a:t>
            </a:r>
            <a:r>
              <a:rPr lang="it-IT" sz="1100" baseline="0" dirty="0">
                <a:latin typeface="Arial" panose="020B0604020202020204" pitchFamily="34" charset="0"/>
                <a:cs typeface="Arial" panose="020B0604020202020204" pitchFamily="34" charset="0"/>
              </a:rPr>
              <a:t>, oltre </a:t>
            </a:r>
            <a:r>
              <a:rPr lang="it-IT" sz="1100" b="1" baseline="0" dirty="0">
                <a:latin typeface="Arial" panose="020B0604020202020204" pitchFamily="34" charset="0"/>
                <a:cs typeface="Arial" panose="020B0604020202020204" pitchFamily="34" charset="0"/>
              </a:rPr>
              <a:t>18 milioni di messaggi inviati su </a:t>
            </a:r>
            <a:r>
              <a:rPr lang="it-IT" sz="1100" b="1" baseline="0" dirty="0" err="1">
                <a:latin typeface="Arial" panose="020B0604020202020204" pitchFamily="34" charset="0"/>
                <a:cs typeface="Arial" panose="020B0604020202020204" pitchFamily="34" charset="0"/>
              </a:rPr>
              <a:t>Whatsapp</a:t>
            </a:r>
            <a:r>
              <a:rPr lang="it-IT" sz="1100" baseline="0" dirty="0">
                <a:latin typeface="Arial" panose="020B0604020202020204" pitchFamily="34" charset="0"/>
                <a:cs typeface="Arial" panose="020B0604020202020204" pitchFamily="34" charset="0"/>
              </a:rPr>
              <a:t>, quasi </a:t>
            </a:r>
            <a:r>
              <a:rPr lang="it-IT" sz="1100" b="1" baseline="0" dirty="0">
                <a:latin typeface="Arial" panose="020B0604020202020204" pitchFamily="34" charset="0"/>
                <a:cs typeface="Arial" panose="020B0604020202020204" pitchFamily="34" charset="0"/>
              </a:rPr>
              <a:t>190 milioni di email inviate</a:t>
            </a:r>
            <a:r>
              <a:rPr lang="it-IT" sz="1100" baseline="0" dirty="0">
                <a:latin typeface="Arial" panose="020B0604020202020204" pitchFamily="34" charset="0"/>
                <a:cs typeface="Arial" panose="020B0604020202020204" pitchFamily="34" charset="0"/>
              </a:rPr>
              <a:t>.</a:t>
            </a:r>
          </a:p>
          <a:p>
            <a:pPr algn="just"/>
            <a:endParaRPr lang="it-IT" sz="1100" baseline="0" dirty="0">
              <a:latin typeface="Arial" panose="020B0604020202020204" pitchFamily="34" charset="0"/>
              <a:cs typeface="Arial" panose="020B0604020202020204" pitchFamily="34" charset="0"/>
            </a:endParaRPr>
          </a:p>
          <a:p>
            <a:pPr algn="just"/>
            <a:r>
              <a:rPr lang="it-IT" sz="1100" baseline="0" dirty="0">
                <a:latin typeface="Arial" panose="020B0604020202020204" pitchFamily="34" charset="0"/>
                <a:cs typeface="Arial" panose="020B0604020202020204" pitchFamily="34" charset="0"/>
              </a:rPr>
              <a:t>Se poi confrontiamo cosa succede oggi con cosa succedeva solo due anni fa (cerchio a sinistra), sono addirittura stupefacenti le seguenti crescite:</a:t>
            </a:r>
          </a:p>
          <a:p>
            <a:pPr marL="171450" indent="-171450" algn="just">
              <a:buFont typeface="Arial" panose="020B0604020202020204" pitchFamily="34" charset="0"/>
              <a:buChar char="•"/>
            </a:pPr>
            <a:r>
              <a:rPr lang="it-IT" sz="1100" baseline="0" dirty="0">
                <a:latin typeface="Arial" panose="020B0604020202020204" pitchFamily="34" charset="0"/>
                <a:cs typeface="Arial" panose="020B0604020202020204" pitchFamily="34" charset="0"/>
              </a:rPr>
              <a:t>uso del social </a:t>
            </a:r>
            <a:r>
              <a:rPr lang="it-IT" sz="1100" b="1" baseline="0" dirty="0">
                <a:latin typeface="Arial" panose="020B0604020202020204" pitchFamily="34" charset="0"/>
                <a:cs typeface="Arial" panose="020B0604020202020204" pitchFamily="34" charset="0"/>
              </a:rPr>
              <a:t>Instagram</a:t>
            </a:r>
            <a:r>
              <a:rPr lang="it-IT" sz="1100" baseline="0" dirty="0">
                <a:latin typeface="Arial" panose="020B0604020202020204" pitchFamily="34" charset="0"/>
                <a:cs typeface="Arial" panose="020B0604020202020204" pitchFamily="34" charset="0"/>
              </a:rPr>
              <a:t>: </a:t>
            </a:r>
            <a:r>
              <a:rPr lang="it-IT" sz="1100" b="1" baseline="0" dirty="0">
                <a:latin typeface="Arial" panose="020B0604020202020204" pitchFamily="34" charset="0"/>
                <a:cs typeface="Arial" panose="020B0604020202020204" pitchFamily="34" charset="0"/>
              </a:rPr>
              <a:t>+652%</a:t>
            </a:r>
          </a:p>
          <a:p>
            <a:pPr marL="171450" indent="-171450" algn="just">
              <a:buFont typeface="Arial" panose="020B0604020202020204" pitchFamily="34" charset="0"/>
              <a:buChar char="•"/>
            </a:pPr>
            <a:r>
              <a:rPr lang="it-IT" sz="1100" baseline="0" dirty="0">
                <a:latin typeface="Arial" panose="020B0604020202020204" pitchFamily="34" charset="0"/>
                <a:cs typeface="Arial" panose="020B0604020202020204" pitchFamily="34" charset="0"/>
              </a:rPr>
              <a:t>ore di visualizzazione contenuti su </a:t>
            </a:r>
            <a:r>
              <a:rPr lang="it-IT" sz="1100" b="1" baseline="0" dirty="0" err="1">
                <a:latin typeface="Arial" panose="020B0604020202020204" pitchFamily="34" charset="0"/>
                <a:cs typeface="Arial" panose="020B0604020202020204" pitchFamily="34" charset="0"/>
              </a:rPr>
              <a:t>Netflix</a:t>
            </a:r>
            <a:r>
              <a:rPr lang="it-IT" sz="1100" baseline="0" dirty="0">
                <a:latin typeface="Arial" panose="020B0604020202020204" pitchFamily="34" charset="0"/>
                <a:cs typeface="Arial" panose="020B0604020202020204" pitchFamily="34" charset="0"/>
              </a:rPr>
              <a:t>: </a:t>
            </a:r>
            <a:r>
              <a:rPr lang="it-IT" sz="1100" b="1" baseline="0" dirty="0">
                <a:latin typeface="Arial" panose="020B0604020202020204" pitchFamily="34" charset="0"/>
                <a:cs typeface="Arial" panose="020B0604020202020204" pitchFamily="34" charset="0"/>
              </a:rPr>
              <a:t>+892%</a:t>
            </a:r>
          </a:p>
          <a:p>
            <a:pPr marL="171450" indent="-171450" algn="just">
              <a:buFont typeface="Arial" panose="020B0604020202020204" pitchFamily="34" charset="0"/>
              <a:buChar char="•"/>
            </a:pPr>
            <a:endParaRPr lang="it-IT" sz="1100" baseline="0" dirty="0">
              <a:latin typeface="Arial" panose="020B0604020202020204" pitchFamily="34" charset="0"/>
              <a:cs typeface="Arial" panose="020B0604020202020204" pitchFamily="34" charset="0"/>
            </a:endParaRPr>
          </a:p>
          <a:p>
            <a:pPr marL="0" indent="0" algn="just">
              <a:buFont typeface="Arial" panose="020B0604020202020204" pitchFamily="34" charset="0"/>
              <a:buNone/>
            </a:pPr>
            <a:r>
              <a:rPr lang="it-IT" sz="1100" baseline="0" dirty="0">
                <a:latin typeface="Arial" panose="020B0604020202020204" pitchFamily="34" charset="0"/>
                <a:cs typeface="Arial" panose="020B0604020202020204" pitchFamily="34" charset="0"/>
              </a:rPr>
              <a:t>Con questi numeri, è evidente che l’Italia non può e non deve rimanere indietro!</a:t>
            </a:r>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68B0C4-46EF-40A7-A43D-3EEC0A54AB2C}"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0346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a:xfrm>
            <a:off x="318451" y="5118726"/>
            <a:ext cx="6136278" cy="3439646"/>
          </a:xfrm>
        </p:spPr>
        <p:txBody>
          <a:bodyPr/>
          <a:lstStyle/>
          <a:p>
            <a:pPr algn="just"/>
            <a:r>
              <a:rPr lang="it-IT" sz="1100" baseline="0" dirty="0">
                <a:latin typeface="Arial" panose="020B0604020202020204" pitchFamily="34" charset="0"/>
                <a:cs typeface="Arial" panose="020B0604020202020204" pitchFamily="34" charset="0"/>
              </a:rPr>
              <a:t>Se l’Italia avanza molto lentamente, il resto del mondo procede invece molto speditamente sull’uso della tecnologia digitale!</a:t>
            </a:r>
          </a:p>
          <a:p>
            <a:pPr algn="just"/>
            <a:endParaRPr lang="it-IT" sz="1100" baseline="0" dirty="0">
              <a:latin typeface="Arial" panose="020B0604020202020204" pitchFamily="34" charset="0"/>
              <a:cs typeface="Arial" panose="020B0604020202020204" pitchFamily="34" charset="0"/>
            </a:endParaRPr>
          </a:p>
          <a:p>
            <a:pPr algn="just"/>
            <a:r>
              <a:rPr lang="it-IT" sz="1100" baseline="0" dirty="0">
                <a:latin typeface="Arial" panose="020B0604020202020204" pitchFamily="34" charset="0"/>
                <a:cs typeface="Arial" panose="020B0604020202020204" pitchFamily="34" charset="0"/>
              </a:rPr>
              <a:t>Osserviamo il cerchio a sinistra, che mostra cosa succede ogni giorno nel mondo digitale in 60 secondi. A parte il social Twitter, ormai caduto in disuso, tutti i servizi digitali Consumer sono cresciuti in termini di utilizzo. Quest’anno ogni minuto ci sono </a:t>
            </a:r>
            <a:r>
              <a:rPr lang="it-IT" sz="1100" b="1" baseline="0" dirty="0">
                <a:latin typeface="Arial" panose="020B0604020202020204" pitchFamily="34" charset="0"/>
                <a:cs typeface="Arial" panose="020B0604020202020204" pitchFamily="34" charset="0"/>
              </a:rPr>
              <a:t>3,8 milioni di ricerche su Google</a:t>
            </a:r>
            <a:r>
              <a:rPr lang="it-IT" sz="1100" baseline="0" dirty="0">
                <a:latin typeface="Arial" panose="020B0604020202020204" pitchFamily="34" charset="0"/>
                <a:cs typeface="Arial" panose="020B0604020202020204" pitchFamily="34" charset="0"/>
              </a:rPr>
              <a:t>, oltre </a:t>
            </a:r>
            <a:r>
              <a:rPr lang="it-IT" sz="1100" b="1" baseline="0" dirty="0">
                <a:latin typeface="Arial" panose="020B0604020202020204" pitchFamily="34" charset="0"/>
                <a:cs typeface="Arial" panose="020B0604020202020204" pitchFamily="34" charset="0"/>
              </a:rPr>
              <a:t>18 milioni di messaggi inviati su </a:t>
            </a:r>
            <a:r>
              <a:rPr lang="it-IT" sz="1100" b="1" baseline="0" dirty="0" err="1">
                <a:latin typeface="Arial" panose="020B0604020202020204" pitchFamily="34" charset="0"/>
                <a:cs typeface="Arial" panose="020B0604020202020204" pitchFamily="34" charset="0"/>
              </a:rPr>
              <a:t>Whatsapp</a:t>
            </a:r>
            <a:r>
              <a:rPr lang="it-IT" sz="1100" baseline="0" dirty="0">
                <a:latin typeface="Arial" panose="020B0604020202020204" pitchFamily="34" charset="0"/>
                <a:cs typeface="Arial" panose="020B0604020202020204" pitchFamily="34" charset="0"/>
              </a:rPr>
              <a:t>, quasi </a:t>
            </a:r>
            <a:r>
              <a:rPr lang="it-IT" sz="1100" b="1" baseline="0" dirty="0">
                <a:latin typeface="Arial" panose="020B0604020202020204" pitchFamily="34" charset="0"/>
                <a:cs typeface="Arial" panose="020B0604020202020204" pitchFamily="34" charset="0"/>
              </a:rPr>
              <a:t>190 milioni di email inviate</a:t>
            </a:r>
            <a:r>
              <a:rPr lang="it-IT" sz="1100" baseline="0" dirty="0">
                <a:latin typeface="Arial" panose="020B0604020202020204" pitchFamily="34" charset="0"/>
                <a:cs typeface="Arial" panose="020B0604020202020204" pitchFamily="34" charset="0"/>
              </a:rPr>
              <a:t>.</a:t>
            </a:r>
          </a:p>
          <a:p>
            <a:pPr algn="just"/>
            <a:endParaRPr lang="it-IT" sz="1100" baseline="0" dirty="0">
              <a:latin typeface="Arial" panose="020B0604020202020204" pitchFamily="34" charset="0"/>
              <a:cs typeface="Arial" panose="020B0604020202020204" pitchFamily="34" charset="0"/>
            </a:endParaRPr>
          </a:p>
          <a:p>
            <a:pPr algn="just"/>
            <a:r>
              <a:rPr lang="it-IT" sz="1100" baseline="0" dirty="0">
                <a:latin typeface="Arial" panose="020B0604020202020204" pitchFamily="34" charset="0"/>
                <a:cs typeface="Arial" panose="020B0604020202020204" pitchFamily="34" charset="0"/>
              </a:rPr>
              <a:t>Se poi confrontiamo cosa succede oggi con cosa succedeva solo due anni fa (cerchio a sinistra), sono addirittura stupefacenti le seguenti crescite:</a:t>
            </a:r>
          </a:p>
          <a:p>
            <a:pPr marL="171450" indent="-171450" algn="just">
              <a:buFont typeface="Arial" panose="020B0604020202020204" pitchFamily="34" charset="0"/>
              <a:buChar char="•"/>
            </a:pPr>
            <a:r>
              <a:rPr lang="it-IT" sz="1100" baseline="0" dirty="0">
                <a:latin typeface="Arial" panose="020B0604020202020204" pitchFamily="34" charset="0"/>
                <a:cs typeface="Arial" panose="020B0604020202020204" pitchFamily="34" charset="0"/>
              </a:rPr>
              <a:t>uso del social </a:t>
            </a:r>
            <a:r>
              <a:rPr lang="it-IT" sz="1100" b="1" baseline="0" dirty="0">
                <a:latin typeface="Arial" panose="020B0604020202020204" pitchFamily="34" charset="0"/>
                <a:cs typeface="Arial" panose="020B0604020202020204" pitchFamily="34" charset="0"/>
              </a:rPr>
              <a:t>Instagram</a:t>
            </a:r>
            <a:r>
              <a:rPr lang="it-IT" sz="1100" baseline="0" dirty="0">
                <a:latin typeface="Arial" panose="020B0604020202020204" pitchFamily="34" charset="0"/>
                <a:cs typeface="Arial" panose="020B0604020202020204" pitchFamily="34" charset="0"/>
              </a:rPr>
              <a:t>: </a:t>
            </a:r>
            <a:r>
              <a:rPr lang="it-IT" sz="1100" b="1" baseline="0" dirty="0">
                <a:latin typeface="Arial" panose="020B0604020202020204" pitchFamily="34" charset="0"/>
                <a:cs typeface="Arial" panose="020B0604020202020204" pitchFamily="34" charset="0"/>
              </a:rPr>
              <a:t>+652%</a:t>
            </a:r>
          </a:p>
          <a:p>
            <a:pPr marL="171450" indent="-171450" algn="just">
              <a:buFont typeface="Arial" panose="020B0604020202020204" pitchFamily="34" charset="0"/>
              <a:buChar char="•"/>
            </a:pPr>
            <a:r>
              <a:rPr lang="it-IT" sz="1100" baseline="0" dirty="0">
                <a:latin typeface="Arial" panose="020B0604020202020204" pitchFamily="34" charset="0"/>
                <a:cs typeface="Arial" panose="020B0604020202020204" pitchFamily="34" charset="0"/>
              </a:rPr>
              <a:t>ore di visualizzazione contenuti su </a:t>
            </a:r>
            <a:r>
              <a:rPr lang="it-IT" sz="1100" b="1" baseline="0" dirty="0" err="1">
                <a:latin typeface="Arial" panose="020B0604020202020204" pitchFamily="34" charset="0"/>
                <a:cs typeface="Arial" panose="020B0604020202020204" pitchFamily="34" charset="0"/>
              </a:rPr>
              <a:t>Netflix</a:t>
            </a:r>
            <a:r>
              <a:rPr lang="it-IT" sz="1100" baseline="0" dirty="0">
                <a:latin typeface="Arial" panose="020B0604020202020204" pitchFamily="34" charset="0"/>
                <a:cs typeface="Arial" panose="020B0604020202020204" pitchFamily="34" charset="0"/>
              </a:rPr>
              <a:t>: </a:t>
            </a:r>
            <a:r>
              <a:rPr lang="it-IT" sz="1100" b="1" baseline="0" dirty="0">
                <a:latin typeface="Arial" panose="020B0604020202020204" pitchFamily="34" charset="0"/>
                <a:cs typeface="Arial" panose="020B0604020202020204" pitchFamily="34" charset="0"/>
              </a:rPr>
              <a:t>+892%</a:t>
            </a:r>
          </a:p>
          <a:p>
            <a:pPr marL="171450" indent="-171450" algn="just">
              <a:buFont typeface="Arial" panose="020B0604020202020204" pitchFamily="34" charset="0"/>
              <a:buChar char="•"/>
            </a:pPr>
            <a:endParaRPr lang="it-IT" sz="1100" baseline="0" dirty="0">
              <a:latin typeface="Arial" panose="020B0604020202020204" pitchFamily="34" charset="0"/>
              <a:cs typeface="Arial" panose="020B0604020202020204" pitchFamily="34" charset="0"/>
            </a:endParaRPr>
          </a:p>
          <a:p>
            <a:pPr marL="0" indent="0" algn="just">
              <a:buFont typeface="Arial" panose="020B0604020202020204" pitchFamily="34" charset="0"/>
              <a:buNone/>
            </a:pPr>
            <a:r>
              <a:rPr lang="it-IT" sz="1100" baseline="0" dirty="0">
                <a:latin typeface="Arial" panose="020B0604020202020204" pitchFamily="34" charset="0"/>
                <a:cs typeface="Arial" panose="020B0604020202020204" pitchFamily="34" charset="0"/>
              </a:rPr>
              <a:t>Con questi numeri, è evidente che l’Italia non può e non deve rimanere indietro!</a:t>
            </a:r>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68B0C4-46EF-40A7-A43D-3EEC0A54AB2C}"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9304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a:xfrm>
            <a:off x="321277" y="4715154"/>
            <a:ext cx="6190734" cy="3168457"/>
          </a:xfrm>
        </p:spPr>
        <p:txBody>
          <a:bodyPr/>
          <a:lstStyle/>
          <a:p>
            <a:pPr algn="just"/>
            <a:r>
              <a:rPr lang="it-IT" sz="1100" baseline="0" dirty="0">
                <a:latin typeface="Arial" panose="020B0604020202020204" pitchFamily="34" charset="0"/>
                <a:cs typeface="Arial" panose="020B0604020202020204" pitchFamily="34" charset="0"/>
              </a:rPr>
              <a:t>Se l’Italia avanza molto lentamente, il resto del mondo procede invece molto speditamente sull’uso della tecnologia digitale!</a:t>
            </a:r>
          </a:p>
          <a:p>
            <a:pPr algn="just"/>
            <a:endParaRPr lang="it-IT" sz="1100" baseline="0" dirty="0">
              <a:latin typeface="Arial" panose="020B0604020202020204" pitchFamily="34" charset="0"/>
              <a:cs typeface="Arial" panose="020B0604020202020204" pitchFamily="34" charset="0"/>
            </a:endParaRPr>
          </a:p>
          <a:p>
            <a:pPr algn="just"/>
            <a:r>
              <a:rPr lang="it-IT" sz="1100" baseline="0" dirty="0">
                <a:latin typeface="Arial" panose="020B0604020202020204" pitchFamily="34" charset="0"/>
                <a:cs typeface="Arial" panose="020B0604020202020204" pitchFamily="34" charset="0"/>
              </a:rPr>
              <a:t>Osserviamo il cerchio a sinistra, che mostra cosa succede ogni giorno nel mondo digitale in 60 secondi. A parte il social Twitter, ormai caduto in disuso, tutti i servizi digitali Consumer sono cresciuti in termini di utilizzo. Quest’anno ogni minuto ci sono </a:t>
            </a:r>
            <a:r>
              <a:rPr lang="it-IT" sz="1100" b="1" baseline="0" dirty="0">
                <a:latin typeface="Arial" panose="020B0604020202020204" pitchFamily="34" charset="0"/>
                <a:cs typeface="Arial" panose="020B0604020202020204" pitchFamily="34" charset="0"/>
              </a:rPr>
              <a:t>3,8 milioni di ricerche su Google</a:t>
            </a:r>
            <a:r>
              <a:rPr lang="it-IT" sz="1100" baseline="0" dirty="0">
                <a:latin typeface="Arial" panose="020B0604020202020204" pitchFamily="34" charset="0"/>
                <a:cs typeface="Arial" panose="020B0604020202020204" pitchFamily="34" charset="0"/>
              </a:rPr>
              <a:t>, oltre </a:t>
            </a:r>
            <a:r>
              <a:rPr lang="it-IT" sz="1100" b="1" baseline="0" dirty="0">
                <a:latin typeface="Arial" panose="020B0604020202020204" pitchFamily="34" charset="0"/>
                <a:cs typeface="Arial" panose="020B0604020202020204" pitchFamily="34" charset="0"/>
              </a:rPr>
              <a:t>18 milioni di messaggi inviati su </a:t>
            </a:r>
            <a:r>
              <a:rPr lang="it-IT" sz="1100" b="1" baseline="0" dirty="0" err="1">
                <a:latin typeface="Arial" panose="020B0604020202020204" pitchFamily="34" charset="0"/>
                <a:cs typeface="Arial" panose="020B0604020202020204" pitchFamily="34" charset="0"/>
              </a:rPr>
              <a:t>Whatsapp</a:t>
            </a:r>
            <a:r>
              <a:rPr lang="it-IT" sz="1100" baseline="0" dirty="0">
                <a:latin typeface="Arial" panose="020B0604020202020204" pitchFamily="34" charset="0"/>
                <a:cs typeface="Arial" panose="020B0604020202020204" pitchFamily="34" charset="0"/>
              </a:rPr>
              <a:t>, quasi </a:t>
            </a:r>
            <a:r>
              <a:rPr lang="it-IT" sz="1100" b="1" baseline="0" dirty="0">
                <a:latin typeface="Arial" panose="020B0604020202020204" pitchFamily="34" charset="0"/>
                <a:cs typeface="Arial" panose="020B0604020202020204" pitchFamily="34" charset="0"/>
              </a:rPr>
              <a:t>190 milioni di email inviate</a:t>
            </a:r>
            <a:r>
              <a:rPr lang="it-IT" sz="1100" baseline="0" dirty="0">
                <a:latin typeface="Arial" panose="020B0604020202020204" pitchFamily="34" charset="0"/>
                <a:cs typeface="Arial" panose="020B0604020202020204" pitchFamily="34" charset="0"/>
              </a:rPr>
              <a:t>.</a:t>
            </a:r>
          </a:p>
          <a:p>
            <a:pPr algn="just"/>
            <a:endParaRPr lang="it-IT" sz="1100" baseline="0" dirty="0">
              <a:latin typeface="Arial" panose="020B0604020202020204" pitchFamily="34" charset="0"/>
              <a:cs typeface="Arial" panose="020B0604020202020204" pitchFamily="34" charset="0"/>
            </a:endParaRPr>
          </a:p>
          <a:p>
            <a:pPr algn="just"/>
            <a:r>
              <a:rPr lang="it-IT" sz="1100" baseline="0" dirty="0">
                <a:latin typeface="Arial" panose="020B0604020202020204" pitchFamily="34" charset="0"/>
                <a:cs typeface="Arial" panose="020B0604020202020204" pitchFamily="34" charset="0"/>
              </a:rPr>
              <a:t>Se poi confrontiamo cosa succede oggi con cosa succedeva solo due anni fa (cerchio a sinistra), sono addirittura stupefacenti le seguenti crescite:</a:t>
            </a:r>
          </a:p>
          <a:p>
            <a:pPr marL="171450" indent="-171450" algn="just">
              <a:buFont typeface="Arial" panose="020B0604020202020204" pitchFamily="34" charset="0"/>
              <a:buChar char="•"/>
            </a:pPr>
            <a:r>
              <a:rPr lang="it-IT" sz="1100" baseline="0" dirty="0">
                <a:latin typeface="Arial" panose="020B0604020202020204" pitchFamily="34" charset="0"/>
                <a:cs typeface="Arial" panose="020B0604020202020204" pitchFamily="34" charset="0"/>
              </a:rPr>
              <a:t>uso del social </a:t>
            </a:r>
            <a:r>
              <a:rPr lang="it-IT" sz="1100" b="1" baseline="0" dirty="0">
                <a:latin typeface="Arial" panose="020B0604020202020204" pitchFamily="34" charset="0"/>
                <a:cs typeface="Arial" panose="020B0604020202020204" pitchFamily="34" charset="0"/>
              </a:rPr>
              <a:t>Instagram</a:t>
            </a:r>
            <a:r>
              <a:rPr lang="it-IT" sz="1100" baseline="0" dirty="0">
                <a:latin typeface="Arial" panose="020B0604020202020204" pitchFamily="34" charset="0"/>
                <a:cs typeface="Arial" panose="020B0604020202020204" pitchFamily="34" charset="0"/>
              </a:rPr>
              <a:t>: </a:t>
            </a:r>
            <a:r>
              <a:rPr lang="it-IT" sz="1100" b="1" baseline="0" dirty="0">
                <a:latin typeface="Arial" panose="020B0604020202020204" pitchFamily="34" charset="0"/>
                <a:cs typeface="Arial" panose="020B0604020202020204" pitchFamily="34" charset="0"/>
              </a:rPr>
              <a:t>+652%</a:t>
            </a:r>
          </a:p>
          <a:p>
            <a:pPr marL="171450" indent="-171450" algn="just">
              <a:buFont typeface="Arial" panose="020B0604020202020204" pitchFamily="34" charset="0"/>
              <a:buChar char="•"/>
            </a:pPr>
            <a:r>
              <a:rPr lang="it-IT" sz="1100" baseline="0" dirty="0">
                <a:latin typeface="Arial" panose="020B0604020202020204" pitchFamily="34" charset="0"/>
                <a:cs typeface="Arial" panose="020B0604020202020204" pitchFamily="34" charset="0"/>
              </a:rPr>
              <a:t>ore di visualizzazione contenuti su </a:t>
            </a:r>
            <a:r>
              <a:rPr lang="it-IT" sz="1100" b="1" baseline="0" dirty="0" err="1">
                <a:latin typeface="Arial" panose="020B0604020202020204" pitchFamily="34" charset="0"/>
                <a:cs typeface="Arial" panose="020B0604020202020204" pitchFamily="34" charset="0"/>
              </a:rPr>
              <a:t>Netflix</a:t>
            </a:r>
            <a:r>
              <a:rPr lang="it-IT" sz="1100" baseline="0" dirty="0">
                <a:latin typeface="Arial" panose="020B0604020202020204" pitchFamily="34" charset="0"/>
                <a:cs typeface="Arial" panose="020B0604020202020204" pitchFamily="34" charset="0"/>
              </a:rPr>
              <a:t>: </a:t>
            </a:r>
            <a:r>
              <a:rPr lang="it-IT" sz="1100" b="1" baseline="0" dirty="0">
                <a:latin typeface="Arial" panose="020B0604020202020204" pitchFamily="34" charset="0"/>
                <a:cs typeface="Arial" panose="020B0604020202020204" pitchFamily="34" charset="0"/>
              </a:rPr>
              <a:t>+892%</a:t>
            </a:r>
          </a:p>
          <a:p>
            <a:pPr marL="171450" indent="-171450" algn="just">
              <a:buFont typeface="Arial" panose="020B0604020202020204" pitchFamily="34" charset="0"/>
              <a:buChar char="•"/>
            </a:pPr>
            <a:endParaRPr lang="it-IT" sz="1100" baseline="0" dirty="0">
              <a:latin typeface="Arial" panose="020B0604020202020204" pitchFamily="34" charset="0"/>
              <a:cs typeface="Arial" panose="020B0604020202020204" pitchFamily="34" charset="0"/>
            </a:endParaRPr>
          </a:p>
          <a:p>
            <a:pPr marL="0" indent="0" algn="just">
              <a:buFont typeface="Arial" panose="020B0604020202020204" pitchFamily="34" charset="0"/>
              <a:buNone/>
            </a:pPr>
            <a:r>
              <a:rPr lang="it-IT" sz="1100" baseline="0" dirty="0">
                <a:latin typeface="Arial" panose="020B0604020202020204" pitchFamily="34" charset="0"/>
                <a:cs typeface="Arial" panose="020B0604020202020204" pitchFamily="34" charset="0"/>
              </a:rPr>
              <a:t>Con questi numeri, è evidente che l’Italia non può e non deve rimanere indietro!</a:t>
            </a:r>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68B0C4-46EF-40A7-A43D-3EEC0A54AB2C}"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8698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a:xfrm>
            <a:off x="321277" y="4715154"/>
            <a:ext cx="6190734" cy="3168457"/>
          </a:xfrm>
        </p:spPr>
        <p:txBody>
          <a:bodyPr/>
          <a:lstStyle/>
          <a:p>
            <a:pPr algn="just"/>
            <a:r>
              <a:rPr lang="it-IT" sz="1100" baseline="0" dirty="0">
                <a:latin typeface="Arial" panose="020B0604020202020204" pitchFamily="34" charset="0"/>
                <a:cs typeface="Arial" panose="020B0604020202020204" pitchFamily="34" charset="0"/>
              </a:rPr>
              <a:t>Se l’Italia avanza molto lentamente, il resto del mondo procede invece molto speditamente sull’uso della tecnologia digitale!</a:t>
            </a:r>
          </a:p>
          <a:p>
            <a:pPr algn="just"/>
            <a:endParaRPr lang="it-IT" sz="1100" baseline="0" dirty="0">
              <a:latin typeface="Arial" panose="020B0604020202020204" pitchFamily="34" charset="0"/>
              <a:cs typeface="Arial" panose="020B0604020202020204" pitchFamily="34" charset="0"/>
            </a:endParaRPr>
          </a:p>
          <a:p>
            <a:pPr algn="just"/>
            <a:r>
              <a:rPr lang="it-IT" sz="1100" baseline="0" dirty="0">
                <a:latin typeface="Arial" panose="020B0604020202020204" pitchFamily="34" charset="0"/>
                <a:cs typeface="Arial" panose="020B0604020202020204" pitchFamily="34" charset="0"/>
              </a:rPr>
              <a:t>Osserviamo il cerchio a sinistra, che mostra cosa succede ogni giorno nel mondo digitale in 60 secondi. A parte il social Twitter, ormai caduto in disuso, tutti i servizi digitali Consumer sono cresciuti in termini di utilizzo. Quest’anno ogni minuto ci sono </a:t>
            </a:r>
            <a:r>
              <a:rPr lang="it-IT" sz="1100" b="1" baseline="0" dirty="0">
                <a:latin typeface="Arial" panose="020B0604020202020204" pitchFamily="34" charset="0"/>
                <a:cs typeface="Arial" panose="020B0604020202020204" pitchFamily="34" charset="0"/>
              </a:rPr>
              <a:t>3,8 milioni di ricerche su Google</a:t>
            </a:r>
            <a:r>
              <a:rPr lang="it-IT" sz="1100" baseline="0" dirty="0">
                <a:latin typeface="Arial" panose="020B0604020202020204" pitchFamily="34" charset="0"/>
                <a:cs typeface="Arial" panose="020B0604020202020204" pitchFamily="34" charset="0"/>
              </a:rPr>
              <a:t>, oltre </a:t>
            </a:r>
            <a:r>
              <a:rPr lang="it-IT" sz="1100" b="1" baseline="0" dirty="0">
                <a:latin typeface="Arial" panose="020B0604020202020204" pitchFamily="34" charset="0"/>
                <a:cs typeface="Arial" panose="020B0604020202020204" pitchFamily="34" charset="0"/>
              </a:rPr>
              <a:t>18 milioni di messaggi inviati su </a:t>
            </a:r>
            <a:r>
              <a:rPr lang="it-IT" sz="1100" b="1" baseline="0" dirty="0" err="1">
                <a:latin typeface="Arial" panose="020B0604020202020204" pitchFamily="34" charset="0"/>
                <a:cs typeface="Arial" panose="020B0604020202020204" pitchFamily="34" charset="0"/>
              </a:rPr>
              <a:t>Whatsapp</a:t>
            </a:r>
            <a:r>
              <a:rPr lang="it-IT" sz="1100" baseline="0" dirty="0">
                <a:latin typeface="Arial" panose="020B0604020202020204" pitchFamily="34" charset="0"/>
                <a:cs typeface="Arial" panose="020B0604020202020204" pitchFamily="34" charset="0"/>
              </a:rPr>
              <a:t>, quasi </a:t>
            </a:r>
            <a:r>
              <a:rPr lang="it-IT" sz="1100" b="1" baseline="0" dirty="0">
                <a:latin typeface="Arial" panose="020B0604020202020204" pitchFamily="34" charset="0"/>
                <a:cs typeface="Arial" panose="020B0604020202020204" pitchFamily="34" charset="0"/>
              </a:rPr>
              <a:t>190 milioni di email inviate</a:t>
            </a:r>
            <a:r>
              <a:rPr lang="it-IT" sz="1100" baseline="0" dirty="0">
                <a:latin typeface="Arial" panose="020B0604020202020204" pitchFamily="34" charset="0"/>
                <a:cs typeface="Arial" panose="020B0604020202020204" pitchFamily="34" charset="0"/>
              </a:rPr>
              <a:t>.</a:t>
            </a:r>
          </a:p>
          <a:p>
            <a:pPr algn="just"/>
            <a:endParaRPr lang="it-IT" sz="1100" baseline="0" dirty="0">
              <a:latin typeface="Arial" panose="020B0604020202020204" pitchFamily="34" charset="0"/>
              <a:cs typeface="Arial" panose="020B0604020202020204" pitchFamily="34" charset="0"/>
            </a:endParaRPr>
          </a:p>
          <a:p>
            <a:pPr algn="just"/>
            <a:r>
              <a:rPr lang="it-IT" sz="1100" baseline="0" dirty="0">
                <a:latin typeface="Arial" panose="020B0604020202020204" pitchFamily="34" charset="0"/>
                <a:cs typeface="Arial" panose="020B0604020202020204" pitchFamily="34" charset="0"/>
              </a:rPr>
              <a:t>Se poi confrontiamo cosa succede oggi con cosa succedeva solo due anni fa (cerchio a sinistra), sono addirittura stupefacenti le seguenti crescite:</a:t>
            </a:r>
          </a:p>
          <a:p>
            <a:pPr marL="171450" indent="-171450" algn="just">
              <a:buFont typeface="Arial" panose="020B0604020202020204" pitchFamily="34" charset="0"/>
              <a:buChar char="•"/>
            </a:pPr>
            <a:r>
              <a:rPr lang="it-IT" sz="1100" baseline="0" dirty="0">
                <a:latin typeface="Arial" panose="020B0604020202020204" pitchFamily="34" charset="0"/>
                <a:cs typeface="Arial" panose="020B0604020202020204" pitchFamily="34" charset="0"/>
              </a:rPr>
              <a:t>uso del social </a:t>
            </a:r>
            <a:r>
              <a:rPr lang="it-IT" sz="1100" b="1" baseline="0" dirty="0">
                <a:latin typeface="Arial" panose="020B0604020202020204" pitchFamily="34" charset="0"/>
                <a:cs typeface="Arial" panose="020B0604020202020204" pitchFamily="34" charset="0"/>
              </a:rPr>
              <a:t>Instagram</a:t>
            </a:r>
            <a:r>
              <a:rPr lang="it-IT" sz="1100" baseline="0" dirty="0">
                <a:latin typeface="Arial" panose="020B0604020202020204" pitchFamily="34" charset="0"/>
                <a:cs typeface="Arial" panose="020B0604020202020204" pitchFamily="34" charset="0"/>
              </a:rPr>
              <a:t>: </a:t>
            </a:r>
            <a:r>
              <a:rPr lang="it-IT" sz="1100" b="1" baseline="0" dirty="0">
                <a:latin typeface="Arial" panose="020B0604020202020204" pitchFamily="34" charset="0"/>
                <a:cs typeface="Arial" panose="020B0604020202020204" pitchFamily="34" charset="0"/>
              </a:rPr>
              <a:t>+652%</a:t>
            </a:r>
          </a:p>
          <a:p>
            <a:pPr marL="171450" indent="-171450" algn="just">
              <a:buFont typeface="Arial" panose="020B0604020202020204" pitchFamily="34" charset="0"/>
              <a:buChar char="•"/>
            </a:pPr>
            <a:r>
              <a:rPr lang="it-IT" sz="1100" baseline="0" dirty="0">
                <a:latin typeface="Arial" panose="020B0604020202020204" pitchFamily="34" charset="0"/>
                <a:cs typeface="Arial" panose="020B0604020202020204" pitchFamily="34" charset="0"/>
              </a:rPr>
              <a:t>ore di visualizzazione contenuti su </a:t>
            </a:r>
            <a:r>
              <a:rPr lang="it-IT" sz="1100" b="1" baseline="0" dirty="0" err="1">
                <a:latin typeface="Arial" panose="020B0604020202020204" pitchFamily="34" charset="0"/>
                <a:cs typeface="Arial" panose="020B0604020202020204" pitchFamily="34" charset="0"/>
              </a:rPr>
              <a:t>Netflix</a:t>
            </a:r>
            <a:r>
              <a:rPr lang="it-IT" sz="1100" baseline="0" dirty="0">
                <a:latin typeface="Arial" panose="020B0604020202020204" pitchFamily="34" charset="0"/>
                <a:cs typeface="Arial" panose="020B0604020202020204" pitchFamily="34" charset="0"/>
              </a:rPr>
              <a:t>: </a:t>
            </a:r>
            <a:r>
              <a:rPr lang="it-IT" sz="1100" b="1" baseline="0" dirty="0">
                <a:latin typeface="Arial" panose="020B0604020202020204" pitchFamily="34" charset="0"/>
                <a:cs typeface="Arial" panose="020B0604020202020204" pitchFamily="34" charset="0"/>
              </a:rPr>
              <a:t>+892%</a:t>
            </a:r>
          </a:p>
          <a:p>
            <a:pPr marL="171450" indent="-171450" algn="just">
              <a:buFont typeface="Arial" panose="020B0604020202020204" pitchFamily="34" charset="0"/>
              <a:buChar char="•"/>
            </a:pPr>
            <a:endParaRPr lang="it-IT" sz="1100" baseline="0" dirty="0">
              <a:latin typeface="Arial" panose="020B0604020202020204" pitchFamily="34" charset="0"/>
              <a:cs typeface="Arial" panose="020B0604020202020204" pitchFamily="34" charset="0"/>
            </a:endParaRPr>
          </a:p>
          <a:p>
            <a:pPr marL="0" indent="0" algn="just">
              <a:buFont typeface="Arial" panose="020B0604020202020204" pitchFamily="34" charset="0"/>
              <a:buNone/>
            </a:pPr>
            <a:r>
              <a:rPr lang="it-IT" sz="1100" baseline="0" dirty="0">
                <a:latin typeface="Arial" panose="020B0604020202020204" pitchFamily="34" charset="0"/>
                <a:cs typeface="Arial" panose="020B0604020202020204" pitchFamily="34" charset="0"/>
              </a:rPr>
              <a:t>Con questi numeri, è evidente che l’Italia non può e non deve rimanere indietro!</a:t>
            </a:r>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68B0C4-46EF-40A7-A43D-3EEC0A54AB2C}"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2568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a:xfrm>
            <a:off x="321277" y="4715154"/>
            <a:ext cx="6190734" cy="3168457"/>
          </a:xfrm>
        </p:spPr>
        <p:txBody>
          <a:bodyPr/>
          <a:lstStyle/>
          <a:p>
            <a:pPr algn="just"/>
            <a:endParaRPr lang="it-IT" sz="1100" baseline="0" dirty="0">
              <a:latin typeface="Arial" panose="020B0604020202020204" pitchFamily="34" charset="0"/>
              <a:cs typeface="Arial" panose="020B0604020202020204" pitchFamily="34" charset="0"/>
            </a:endParaRPr>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68B0C4-46EF-40A7-A43D-3EEC0A54AB2C}"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2360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a:xfrm>
            <a:off x="321277" y="4715154"/>
            <a:ext cx="6190734" cy="3168457"/>
          </a:xfrm>
        </p:spPr>
        <p:txBody>
          <a:bodyPr/>
          <a:lstStyle/>
          <a:p>
            <a:pPr algn="just"/>
            <a:endParaRPr lang="it-IT" sz="1100" baseline="0" dirty="0">
              <a:latin typeface="Arial" panose="020B0604020202020204" pitchFamily="34" charset="0"/>
              <a:cs typeface="Arial" panose="020B0604020202020204" pitchFamily="34" charset="0"/>
            </a:endParaRPr>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68B0C4-46EF-40A7-A43D-3EEC0A54AB2C}"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0839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a:xfrm>
            <a:off x="321277" y="4715154"/>
            <a:ext cx="6190734" cy="3168457"/>
          </a:xfrm>
        </p:spPr>
        <p:txBody>
          <a:bodyPr/>
          <a:lstStyle/>
          <a:p>
            <a:pPr algn="just"/>
            <a:endParaRPr lang="it-IT" sz="1100" baseline="0" dirty="0">
              <a:latin typeface="Arial" panose="020B0604020202020204" pitchFamily="34" charset="0"/>
              <a:cs typeface="Arial" panose="020B0604020202020204" pitchFamily="34" charset="0"/>
            </a:endParaRPr>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68B0C4-46EF-40A7-A43D-3EEC0A54AB2C}"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5834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a:xfrm>
            <a:off x="321277" y="4715154"/>
            <a:ext cx="6190734" cy="3168457"/>
          </a:xfrm>
        </p:spPr>
        <p:txBody>
          <a:bodyPr/>
          <a:lstStyle/>
          <a:p>
            <a:pPr algn="just"/>
            <a:r>
              <a:rPr lang="it-IT" sz="1100" baseline="0" dirty="0">
                <a:latin typeface="Arial" panose="020B0604020202020204" pitchFamily="34" charset="0"/>
                <a:cs typeface="Arial" panose="020B0604020202020204" pitchFamily="34" charset="0"/>
              </a:rPr>
              <a:t>L'Italia si colloca al 24º posto fra i 28 Stati membri dell'UE nell'indice di digitalizzazione dell'economia e della società (DESI) della Commissione europea per il 2019.</a:t>
            </a:r>
          </a:p>
          <a:p>
            <a:pPr algn="just"/>
            <a:endParaRPr lang="it-IT" sz="1100" baseline="0" dirty="0">
              <a:latin typeface="Arial" panose="020B0604020202020204" pitchFamily="34" charset="0"/>
              <a:cs typeface="Arial" panose="020B0604020202020204" pitchFamily="34" charset="0"/>
            </a:endParaRPr>
          </a:p>
          <a:p>
            <a:pPr algn="just"/>
            <a:r>
              <a:rPr lang="it-IT" sz="1100" baseline="0" dirty="0">
                <a:latin typeface="Arial" panose="020B0604020202020204" pitchFamily="34" charset="0"/>
                <a:cs typeface="Arial" panose="020B0604020202020204" pitchFamily="34" charset="0"/>
              </a:rPr>
              <a:t>L'Italia è in buona posizione, sebbene ancora al di sotto della media dell'UE, in materia di connettività e servizi pubblici digitali. I servizi pubblici online e open data sono prontamente disponibili e la diffusione dei servizi medici digitali è ben consolidata. La copertura a banda larga veloce e la diffusione del suo utilizzo sono in crescita (pur se quest'ultima rimane sotto la media), mentre sono ancora molto lenti i progressi nella connettività superveloce. L'Italia è a buon punto per quanto riguarda l'assegnazione dello spettro 5G.</a:t>
            </a:r>
          </a:p>
          <a:p>
            <a:pPr algn="just"/>
            <a:endParaRPr lang="it-IT" sz="1100" baseline="0" dirty="0">
              <a:latin typeface="Arial" panose="020B0604020202020204" pitchFamily="34" charset="0"/>
              <a:cs typeface="Arial" panose="020B0604020202020204" pitchFamily="34" charset="0"/>
            </a:endParaRPr>
          </a:p>
          <a:p>
            <a:pPr algn="just"/>
            <a:r>
              <a:rPr lang="it-IT" sz="1100" baseline="0" dirty="0">
                <a:latin typeface="Arial" panose="020B0604020202020204" pitchFamily="34" charset="0"/>
                <a:cs typeface="Arial" panose="020B0604020202020204" pitchFamily="34" charset="0"/>
              </a:rPr>
              <a:t>Tuttavia tre persone su dieci non utilizzano ancora Internet abitualmente e più della metà della popolazione non possiede competenze digitali di base. Tale carenza nelle competenze digitali si riflette anche in un minore utilizzo dei servizi online, dove si registrano ben pochi progressi. La scarsa domanda influenza l'offerta e questo comporta una bassa attività di vendita online da parte delle PMI italiane rispetto a quelle europee. Le imprese italiane presentano tuttavia un punteggio migliore per quanto riguarda l'utilizzo di software per lo scambio di informazioni elettroniche e social media.</a:t>
            </a:r>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68B0C4-46EF-40A7-A43D-3EEC0A54AB2C}"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019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bin" /><Relationship Id="rId2" Type="http://schemas.openxmlformats.org/officeDocument/2006/relationships/slideMaster" Target="../slideMasters/slideMaster1.xml" /><Relationship Id="rId1" Type="http://schemas.openxmlformats.org/officeDocument/2006/relationships/vmlDrawing" Target="../drawings/vmlDrawing1.v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lo stile del titolo</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r>
              <a:rPr lang="it-IT"/>
              <a:t>Verso la Gigabit Society</a:t>
            </a:r>
          </a:p>
        </p:txBody>
      </p:sp>
      <p:sp>
        <p:nvSpPr>
          <p:cNvPr id="5" name="Segnaposto piè di pagina 4"/>
          <p:cNvSpPr>
            <a:spLocks noGrp="1"/>
          </p:cNvSpPr>
          <p:nvPr>
            <p:ph type="ftr" sz="quarter" idx="11"/>
          </p:nvPr>
        </p:nvSpPr>
        <p:spPr/>
        <p:txBody>
          <a:bodyPr/>
          <a:lstStyle/>
          <a:p>
            <a:r>
              <a:rPr lang="it-IT"/>
              <a:t>Nicola Barone</a:t>
            </a:r>
          </a:p>
        </p:txBody>
      </p:sp>
      <p:sp>
        <p:nvSpPr>
          <p:cNvPr id="6" name="Segnaposto numero diapositiva 5"/>
          <p:cNvSpPr>
            <a:spLocks noGrp="1"/>
          </p:cNvSpPr>
          <p:nvPr>
            <p:ph type="sldNum" sz="quarter" idx="12"/>
          </p:nvPr>
        </p:nvSpPr>
        <p:spPr/>
        <p:txBody>
          <a:bodyPr/>
          <a:lstStyle/>
          <a:p>
            <a:fld id="{E7A41E1B-4F70-4964-A407-84C68BE8251C}" type="slidenum">
              <a:rPr lang="it-IT" smtClean="0"/>
              <a:t>‹N›</a:t>
            </a:fld>
            <a:endParaRPr lang="it-IT"/>
          </a:p>
        </p:txBody>
      </p:sp>
    </p:spTree>
    <p:extLst>
      <p:ext uri="{BB962C8B-B14F-4D97-AF65-F5344CB8AC3E}">
        <p14:creationId xmlns:p14="http://schemas.microsoft.com/office/powerpoint/2010/main" val="2831265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r>
              <a:rPr lang="it-IT"/>
              <a:t>Verso la Gigabit Society</a:t>
            </a:r>
          </a:p>
        </p:txBody>
      </p:sp>
      <p:sp>
        <p:nvSpPr>
          <p:cNvPr id="5" name="Segnaposto piè di pagina 4"/>
          <p:cNvSpPr>
            <a:spLocks noGrp="1"/>
          </p:cNvSpPr>
          <p:nvPr>
            <p:ph type="ftr" sz="quarter" idx="11"/>
          </p:nvPr>
        </p:nvSpPr>
        <p:spPr/>
        <p:txBody>
          <a:bodyPr/>
          <a:lstStyle/>
          <a:p>
            <a:r>
              <a:rPr lang="it-IT"/>
              <a:t>Nicola Barone</a:t>
            </a:r>
          </a:p>
        </p:txBody>
      </p:sp>
      <p:sp>
        <p:nvSpPr>
          <p:cNvPr id="6" name="Segnaposto numero diapositiva 5"/>
          <p:cNvSpPr>
            <a:spLocks noGrp="1"/>
          </p:cNvSpPr>
          <p:nvPr>
            <p:ph type="sldNum" sz="quarter" idx="12"/>
          </p:nvPr>
        </p:nvSpPr>
        <p:spPr/>
        <p:txBody>
          <a:bodyPr/>
          <a:lstStyle/>
          <a:p>
            <a:fld id="{E7A41E1B-4F70-4964-A407-84C68BE8251C}" type="slidenum">
              <a:rPr lang="it-IT" smtClean="0"/>
              <a:t>‹N›</a:t>
            </a:fld>
            <a:endParaRPr lang="it-IT"/>
          </a:p>
        </p:txBody>
      </p:sp>
    </p:spTree>
    <p:extLst>
      <p:ext uri="{BB962C8B-B14F-4D97-AF65-F5344CB8AC3E}">
        <p14:creationId xmlns:p14="http://schemas.microsoft.com/office/powerpoint/2010/main" val="154950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r>
              <a:rPr lang="it-IT"/>
              <a:t>Verso la Gigabit Society</a:t>
            </a:r>
          </a:p>
        </p:txBody>
      </p:sp>
      <p:sp>
        <p:nvSpPr>
          <p:cNvPr id="5" name="Segnaposto piè di pagina 4"/>
          <p:cNvSpPr>
            <a:spLocks noGrp="1"/>
          </p:cNvSpPr>
          <p:nvPr>
            <p:ph type="ftr" sz="quarter" idx="11"/>
          </p:nvPr>
        </p:nvSpPr>
        <p:spPr/>
        <p:txBody>
          <a:bodyPr/>
          <a:lstStyle/>
          <a:p>
            <a:r>
              <a:rPr lang="it-IT"/>
              <a:t>Nicola Barone</a:t>
            </a:r>
          </a:p>
        </p:txBody>
      </p:sp>
      <p:sp>
        <p:nvSpPr>
          <p:cNvPr id="6" name="Segnaposto numero diapositiva 5"/>
          <p:cNvSpPr>
            <a:spLocks noGrp="1"/>
          </p:cNvSpPr>
          <p:nvPr>
            <p:ph type="sldNum" sz="quarter" idx="12"/>
          </p:nvPr>
        </p:nvSpPr>
        <p:spPr/>
        <p:txBody>
          <a:bodyPr/>
          <a:lstStyle/>
          <a:p>
            <a:fld id="{E7A41E1B-4F70-4964-A407-84C68BE8251C}" type="slidenum">
              <a:rPr lang="it-IT" smtClean="0"/>
              <a:t>‹N›</a:t>
            </a:fld>
            <a:endParaRPr lang="it-IT"/>
          </a:p>
        </p:txBody>
      </p:sp>
    </p:spTree>
    <p:extLst>
      <p:ext uri="{BB962C8B-B14F-4D97-AF65-F5344CB8AC3E}">
        <p14:creationId xmlns:p14="http://schemas.microsoft.com/office/powerpoint/2010/main" val="1466398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genda Separatore 3">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bwMode="auto">
          <a:xfrm>
            <a:off x="412751" y="360363"/>
            <a:ext cx="11279717"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it-IT"/>
              <a:t>Fare clic per modificare lo stile del titolo</a:t>
            </a:r>
            <a:endParaRPr lang="it-IT" dirty="0"/>
          </a:p>
        </p:txBody>
      </p:sp>
      <p:sp>
        <p:nvSpPr>
          <p:cNvPr id="5" name="Content Placeholder 3"/>
          <p:cNvSpPr>
            <a:spLocks noGrp="1" noChangeArrowheads="1"/>
          </p:cNvSpPr>
          <p:nvPr>
            <p:ph idx="1" hasCustomPrompt="1"/>
          </p:nvPr>
        </p:nvSpPr>
        <p:spPr bwMode="auto">
          <a:xfrm>
            <a:off x="393271" y="952501"/>
            <a:ext cx="11267016" cy="5222328"/>
          </a:xfrm>
          <a:prstGeom prst="rect">
            <a:avLst/>
          </a:prstGeom>
          <a:noFill/>
          <a:ln>
            <a:noFill/>
          </a:ln>
          <a:effectLst/>
        </p:spPr>
        <p:txBody>
          <a:bodyPr/>
          <a:lstStyle>
            <a:lvl1pPr marL="285750" marR="0" indent="-285750" algn="l" defTabSz="914400" rtl="0" eaLnBrk="1" fontAlgn="base" latinLnBrk="0" hangingPunct="1">
              <a:lnSpc>
                <a:spcPct val="120000"/>
              </a:lnSpc>
              <a:spcBef>
                <a:spcPct val="0"/>
              </a:spcBef>
              <a:spcAft>
                <a:spcPct val="40000"/>
              </a:spcAft>
              <a:buClr>
                <a:srgbClr val="EB0028"/>
              </a:buClr>
              <a:buSzPct val="50000"/>
              <a:buFontTx/>
              <a:buBlip>
                <a:blip r:embed="rId2"/>
              </a:buBlip>
              <a:tabLst/>
              <a:defRPr sz="1800">
                <a:solidFill>
                  <a:schemeClr val="accent5"/>
                </a:solidFill>
                <a:latin typeface="TIM Sans" panose="00000500000000000000" pitchFamily="50" charset="0"/>
              </a:defRPr>
            </a:lvl1pPr>
            <a:lvl2pPr marL="446088" indent="-285750">
              <a:lnSpc>
                <a:spcPct val="100000"/>
              </a:lnSpc>
              <a:buClr>
                <a:schemeClr val="accent2"/>
              </a:buClr>
              <a:buSzPct val="150000"/>
              <a:buFont typeface="Arial" panose="020B0604020202020204" pitchFamily="34" charset="0"/>
              <a:buChar char="•"/>
              <a:defRPr>
                <a:solidFill>
                  <a:schemeClr val="accent4"/>
                </a:solidFill>
                <a:latin typeface="TIM Sans" panose="00000500000000000000" pitchFamily="50" charset="0"/>
              </a:defRPr>
            </a:lvl2pPr>
            <a:lvl3pPr marL="971550" indent="-285750">
              <a:buClr>
                <a:schemeClr val="accent2"/>
              </a:buClr>
              <a:buSzPct val="150000"/>
              <a:buFont typeface="Arial" panose="020B0604020202020204" pitchFamily="34" charset="0"/>
              <a:buChar char="•"/>
              <a:defRPr>
                <a:solidFill>
                  <a:schemeClr val="accent4"/>
                </a:solidFill>
                <a:latin typeface="TIM Sans" panose="00000500000000000000" pitchFamily="50" charset="0"/>
              </a:defRPr>
            </a:lvl3pPr>
          </a:lstStyle>
          <a:p>
            <a:pPr lvl="0"/>
            <a:r>
              <a:rPr lang="it-IT" dirty="0"/>
              <a:t>Argomento #1 in TIM Sans 18 </a:t>
            </a:r>
            <a:r>
              <a:rPr lang="it-IT" dirty="0" err="1"/>
              <a:t>pt</a:t>
            </a:r>
            <a:endParaRPr lang="it-IT" dirty="0"/>
          </a:p>
          <a:p>
            <a:pPr marL="285750" marR="0" lvl="0" indent="-285750" algn="l" defTabSz="914400" rtl="0" eaLnBrk="1" fontAlgn="base" latinLnBrk="0" hangingPunct="1">
              <a:lnSpc>
                <a:spcPct val="120000"/>
              </a:lnSpc>
              <a:spcBef>
                <a:spcPct val="0"/>
              </a:spcBef>
              <a:spcAft>
                <a:spcPct val="40000"/>
              </a:spcAft>
              <a:buClr>
                <a:srgbClr val="EB0028"/>
              </a:buClr>
              <a:buSzPct val="50000"/>
              <a:buFontTx/>
              <a:buBlip>
                <a:blip r:embed="rId2"/>
              </a:buBlip>
              <a:tabLst/>
              <a:defRPr/>
            </a:pPr>
            <a:r>
              <a:rPr lang="it-IT" dirty="0"/>
              <a:t>Argomento #2 in TIM Sans 18 </a:t>
            </a:r>
            <a:r>
              <a:rPr lang="it-IT" dirty="0" err="1"/>
              <a:t>pt</a:t>
            </a:r>
            <a:endParaRPr lang="it-IT" dirty="0"/>
          </a:p>
          <a:p>
            <a:pPr marL="285750" marR="0" lvl="0" indent="-285750" algn="l" defTabSz="914400" rtl="0" eaLnBrk="1" fontAlgn="base" latinLnBrk="0" hangingPunct="1">
              <a:lnSpc>
                <a:spcPct val="120000"/>
              </a:lnSpc>
              <a:spcBef>
                <a:spcPct val="0"/>
              </a:spcBef>
              <a:spcAft>
                <a:spcPct val="40000"/>
              </a:spcAft>
              <a:buClr>
                <a:srgbClr val="EB0028"/>
              </a:buClr>
              <a:buSzPct val="50000"/>
              <a:buFontTx/>
              <a:buBlip>
                <a:blip r:embed="rId2"/>
              </a:buBlip>
              <a:tabLst/>
              <a:defRPr/>
            </a:pPr>
            <a:r>
              <a:rPr lang="it-IT" dirty="0"/>
              <a:t>Argomento #3 in TIM Sans 18 </a:t>
            </a:r>
            <a:r>
              <a:rPr lang="it-IT" dirty="0" err="1"/>
              <a:t>pt</a:t>
            </a:r>
            <a:endParaRPr lang="it-IT" dirty="0"/>
          </a:p>
        </p:txBody>
      </p:sp>
      <p:sp>
        <p:nvSpPr>
          <p:cNvPr id="6" name="Segnaposto data 7"/>
          <p:cNvSpPr>
            <a:spLocks noGrp="1"/>
          </p:cNvSpPr>
          <p:nvPr>
            <p:ph type="dt" sz="quarter" idx="2"/>
          </p:nvPr>
        </p:nvSpPr>
        <p:spPr>
          <a:xfrm>
            <a:off x="5491089" y="6323017"/>
            <a:ext cx="5689600" cy="211137"/>
          </a:xfrm>
          <a:prstGeom prst="rect">
            <a:avLst/>
          </a:prstGeom>
        </p:spPr>
        <p:txBody>
          <a:bodyPr/>
          <a:lstStyle>
            <a:lvl1pPr algn="r">
              <a:defRPr sz="800">
                <a:solidFill>
                  <a:schemeClr val="accent2"/>
                </a:solidFill>
              </a:defRPr>
            </a:lvl1pPr>
          </a:lstStyle>
          <a:p>
            <a:pPr>
              <a:defRPr/>
            </a:pPr>
            <a:r>
              <a:rPr lang="it-IT"/>
              <a:t>Verso la Gigabit Society</a:t>
            </a:r>
            <a:endParaRPr lang="it-IT" dirty="0"/>
          </a:p>
        </p:txBody>
      </p:sp>
      <p:sp>
        <p:nvSpPr>
          <p:cNvPr id="7" name="Segnaposto piè di pagina 8"/>
          <p:cNvSpPr>
            <a:spLocks noGrp="1"/>
          </p:cNvSpPr>
          <p:nvPr>
            <p:ph type="ftr" sz="quarter" idx="3"/>
          </p:nvPr>
        </p:nvSpPr>
        <p:spPr>
          <a:xfrm>
            <a:off x="5491089" y="6467479"/>
            <a:ext cx="5689600" cy="220663"/>
          </a:xfrm>
          <a:prstGeom prst="rect">
            <a:avLst/>
          </a:prstGeom>
        </p:spPr>
        <p:txBody>
          <a:bodyPr/>
          <a:lstStyle>
            <a:lvl1pPr algn="r">
              <a:defRPr sz="800">
                <a:solidFill>
                  <a:schemeClr val="bg1">
                    <a:lumMod val="50000"/>
                  </a:schemeClr>
                </a:solidFill>
              </a:defRPr>
            </a:lvl1pPr>
          </a:lstStyle>
          <a:p>
            <a:pPr>
              <a:defRPr/>
            </a:pPr>
            <a:r>
              <a:rPr lang="it-IT"/>
              <a:t>Nicola Barone</a:t>
            </a:r>
            <a:endParaRPr lang="it-IT" dirty="0"/>
          </a:p>
        </p:txBody>
      </p:sp>
    </p:spTree>
    <p:extLst>
      <p:ext uri="{BB962C8B-B14F-4D97-AF65-F5344CB8AC3E}">
        <p14:creationId xmlns:p14="http://schemas.microsoft.com/office/powerpoint/2010/main" val="14661353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Agenda, Separatore_2">
    <p:spTree>
      <p:nvGrpSpPr>
        <p:cNvPr id="1" name=""/>
        <p:cNvGrpSpPr/>
        <p:nvPr/>
      </p:nvGrpSpPr>
      <p:grpSpPr>
        <a:xfrm>
          <a:off x="0" y="0"/>
          <a:ext cx="0" cy="0"/>
          <a:chOff x="0" y="0"/>
          <a:chExt cx="0" cy="0"/>
        </a:xfrm>
      </p:grpSpPr>
      <p:graphicFrame>
        <p:nvGraphicFramePr>
          <p:cNvPr id="5" name="Base" hidden="1"/>
          <p:cNvGraphicFramePr>
            <a:graphicFrameLocks/>
          </p:cNvGraphicFramePr>
          <p:nvPr/>
        </p:nvGraphicFramePr>
        <p:xfrm>
          <a:off x="2032000" y="1397000"/>
          <a:ext cx="8128000" cy="4064000"/>
        </p:xfrm>
        <a:graphic>
          <a:graphicData uri="http://schemas.openxmlformats.org/presentationml/2006/ole">
            <mc:AlternateContent xmlns:mc="http://schemas.openxmlformats.org/markup-compatibility/2006">
              <mc:Choice xmlns:v="urn:schemas-microsoft-com:vml" Requires="v">
                <p:oleObj spid="_x0000_s1025" r:id="rId3" imgW="0" imgH="0" progId="PowerPoint.Show.8">
                  <p:embed/>
                </p:oleObj>
              </mc:Choice>
              <mc:Fallback>
                <p:oleObj r:id="rId3" imgW="0" imgH="0" progId="PowerPoint.Show.8">
                  <p:embed/>
                  <p:pic>
                    <p:nvPicPr>
                      <p:cNvPr id="5" name="Base"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032000" y="1397000"/>
                        <a:ext cx="81280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 name="Segnaposto contenuto 3"/>
          <p:cNvSpPr>
            <a:spLocks noGrp="1"/>
          </p:cNvSpPr>
          <p:nvPr>
            <p:ph sz="half" idx="2" hasCustomPrompt="1"/>
          </p:nvPr>
        </p:nvSpPr>
        <p:spPr>
          <a:xfrm>
            <a:off x="317431" y="967283"/>
            <a:ext cx="10945216" cy="2602349"/>
          </a:xfrm>
          <a:prstGeom prst="rect">
            <a:avLst/>
          </a:prstGeom>
        </p:spPr>
        <p:txBody>
          <a:bodyPr>
            <a:noAutofit/>
          </a:bodyPr>
          <a:lstStyle>
            <a:lvl1pPr marL="285750" marR="0" indent="-285750" algn="l" defTabSz="914400" rtl="0" eaLnBrk="1" fontAlgn="base" latinLnBrk="0" hangingPunct="1">
              <a:lnSpc>
                <a:spcPct val="150000"/>
              </a:lnSpc>
              <a:spcBef>
                <a:spcPct val="0"/>
              </a:spcBef>
              <a:spcAft>
                <a:spcPct val="40000"/>
              </a:spcAft>
              <a:buClr>
                <a:schemeClr val="accent5"/>
              </a:buClr>
              <a:buSzPct val="100000"/>
              <a:buFont typeface="Webdings" pitchFamily="18" charset="2"/>
              <a:buChar char="4"/>
              <a:tabLst/>
              <a:defRPr sz="1800" b="1" baseline="0">
                <a:solidFill>
                  <a:schemeClr val="accent1"/>
                </a:solidFill>
              </a:defRPr>
            </a:lvl1pPr>
            <a:lvl2pPr marL="788988" indent="-342900">
              <a:lnSpc>
                <a:spcPct val="150000"/>
              </a:lnSpc>
              <a:buClr>
                <a:schemeClr val="accent5"/>
              </a:buClr>
              <a:buSzPct val="100000"/>
              <a:buFont typeface="Webdings" pitchFamily="18" charset="2"/>
              <a:buChar char="4"/>
              <a:defRPr sz="1800" baseline="0">
                <a:solidFill>
                  <a:schemeClr val="accent1"/>
                </a:solidFill>
              </a:defRPr>
            </a:lvl2pPr>
            <a:lvl3pPr marL="1179513" indent="-285750">
              <a:buClr>
                <a:schemeClr val="accent5"/>
              </a:buClr>
              <a:buSzPct val="100000"/>
              <a:buFont typeface="Arial" pitchFamily="34" charset="0"/>
              <a:buChar char="–"/>
              <a:defRPr sz="1400">
                <a:solidFill>
                  <a:schemeClr val="accent1"/>
                </a:solidFill>
              </a:defRPr>
            </a:lvl3pPr>
            <a:lvl4pPr>
              <a:defRPr sz="1600">
                <a:solidFill>
                  <a:schemeClr val="accent1"/>
                </a:solidFill>
              </a:defRPr>
            </a:lvl4pPr>
            <a:lvl5pPr>
              <a:defRPr sz="1600">
                <a:solidFill>
                  <a:schemeClr val="accent1"/>
                </a:solidFill>
              </a:defRPr>
            </a:lvl5pPr>
            <a:lvl6pPr>
              <a:defRPr sz="1600"/>
            </a:lvl6pPr>
            <a:lvl7pPr>
              <a:defRPr sz="1600"/>
            </a:lvl7pPr>
            <a:lvl8pPr>
              <a:defRPr sz="1600"/>
            </a:lvl8pPr>
            <a:lvl9pPr>
              <a:defRPr sz="1600"/>
            </a:lvl9pPr>
          </a:lstStyle>
          <a:p>
            <a:pPr lvl="0"/>
            <a:r>
              <a:rPr lang="it-IT" dirty="0"/>
              <a:t>Argomento #1 in </a:t>
            </a:r>
            <a:r>
              <a:rPr lang="it-IT" dirty="0" err="1"/>
              <a:t>Arial</a:t>
            </a:r>
            <a:r>
              <a:rPr lang="it-IT" dirty="0"/>
              <a:t> Grassetto 18pt</a:t>
            </a:r>
          </a:p>
          <a:p>
            <a:pPr marL="285750" marR="0" lvl="0" indent="-285750" algn="l" defTabSz="914400" rtl="0" eaLnBrk="1" fontAlgn="base" latinLnBrk="0" hangingPunct="1">
              <a:lnSpc>
                <a:spcPct val="150000"/>
              </a:lnSpc>
              <a:spcBef>
                <a:spcPct val="0"/>
              </a:spcBef>
              <a:spcAft>
                <a:spcPct val="40000"/>
              </a:spcAft>
              <a:buClr>
                <a:schemeClr val="accent5"/>
              </a:buClr>
              <a:buSzPct val="100000"/>
              <a:buFont typeface="Webdings" pitchFamily="18" charset="2"/>
              <a:buChar char="4"/>
              <a:tabLst/>
              <a:defRPr/>
            </a:pPr>
            <a:r>
              <a:rPr lang="it-IT" dirty="0"/>
              <a:t>Argomento #2 in </a:t>
            </a:r>
            <a:r>
              <a:rPr lang="it-IT" dirty="0" err="1"/>
              <a:t>Arial</a:t>
            </a:r>
            <a:r>
              <a:rPr lang="it-IT" dirty="0"/>
              <a:t> Grassetto 18pt</a:t>
            </a:r>
          </a:p>
          <a:p>
            <a:pPr marL="285750" marR="0" lvl="0" indent="-285750" algn="l" defTabSz="914400" rtl="0" eaLnBrk="1" fontAlgn="base" latinLnBrk="0" hangingPunct="1">
              <a:lnSpc>
                <a:spcPct val="150000"/>
              </a:lnSpc>
              <a:spcBef>
                <a:spcPct val="0"/>
              </a:spcBef>
              <a:spcAft>
                <a:spcPct val="40000"/>
              </a:spcAft>
              <a:buClr>
                <a:schemeClr val="accent5"/>
              </a:buClr>
              <a:buSzPct val="100000"/>
              <a:buFont typeface="Webdings" pitchFamily="18" charset="2"/>
              <a:buChar char="4"/>
              <a:tabLst/>
              <a:defRPr/>
            </a:pPr>
            <a:r>
              <a:rPr lang="it-IT" dirty="0"/>
              <a:t>Argomento #3 in </a:t>
            </a:r>
            <a:r>
              <a:rPr lang="it-IT" dirty="0" err="1"/>
              <a:t>Arial</a:t>
            </a:r>
            <a:r>
              <a:rPr lang="it-IT" dirty="0"/>
              <a:t> Grassetto 18pt</a:t>
            </a:r>
          </a:p>
          <a:p>
            <a:pPr lvl="0"/>
            <a:endParaRPr lang="it-IT" dirty="0"/>
          </a:p>
        </p:txBody>
      </p:sp>
      <p:sp>
        <p:nvSpPr>
          <p:cNvPr id="10" name="Titolo 1"/>
          <p:cNvSpPr>
            <a:spLocks noGrp="1"/>
          </p:cNvSpPr>
          <p:nvPr>
            <p:ph type="title"/>
          </p:nvPr>
        </p:nvSpPr>
        <p:spPr>
          <a:xfrm>
            <a:off x="401650" y="360003"/>
            <a:ext cx="12407999" cy="359997"/>
          </a:xfrm>
        </p:spPr>
        <p:txBody>
          <a:bodyPr/>
          <a:lstStyle>
            <a:lvl1pPr>
              <a:defRPr sz="2400" b="1" baseline="0">
                <a:latin typeface="TIM Sans Light" panose="02020503040602060503" pitchFamily="18" charset="0"/>
              </a:defRPr>
            </a:lvl1pPr>
          </a:lstStyle>
          <a:p>
            <a:r>
              <a:rPr lang="it-IT" dirty="0"/>
              <a:t>Fare clic per modificare lo stile del titolo</a:t>
            </a:r>
          </a:p>
        </p:txBody>
      </p:sp>
      <p:cxnSp>
        <p:nvCxnSpPr>
          <p:cNvPr id="13" name="Connettore 1 12"/>
          <p:cNvCxnSpPr/>
          <p:nvPr userDrawn="1"/>
        </p:nvCxnSpPr>
        <p:spPr>
          <a:xfrm>
            <a:off x="11370733" y="6351590"/>
            <a:ext cx="0" cy="260351"/>
          </a:xfrm>
          <a:prstGeom prst="line">
            <a:avLst/>
          </a:prstGeom>
          <a:ln w="6350" cmpd="sng">
            <a:solidFill>
              <a:srgbClr val="E0001A"/>
            </a:solidFill>
          </a:ln>
          <a:effectLst/>
        </p:spPr>
        <p:style>
          <a:lnRef idx="2">
            <a:schemeClr val="accent1"/>
          </a:lnRef>
          <a:fillRef idx="0">
            <a:schemeClr val="accent1"/>
          </a:fillRef>
          <a:effectRef idx="1">
            <a:schemeClr val="accent1"/>
          </a:effectRef>
          <a:fontRef idx="minor">
            <a:schemeClr val="tx1"/>
          </a:fontRef>
        </p:style>
      </p:cxnSp>
      <p:sp>
        <p:nvSpPr>
          <p:cNvPr id="14" name="CasellaDiTesto 10"/>
          <p:cNvSpPr txBox="1">
            <a:spLocks noChangeArrowheads="1"/>
          </p:cNvSpPr>
          <p:nvPr userDrawn="1"/>
        </p:nvSpPr>
        <p:spPr bwMode="auto">
          <a:xfrm>
            <a:off x="11296651" y="6453190"/>
            <a:ext cx="556683" cy="138499"/>
          </a:xfrm>
          <a:prstGeom prst="rect">
            <a:avLst/>
          </a:prstGeom>
          <a:noFill/>
          <a:ln>
            <a:noFill/>
          </a:ln>
        </p:spPr>
        <p:txBody>
          <a:bodyPr tIns="0" bIns="0">
            <a:spAutoFit/>
          </a:bodyPr>
          <a:lstStyle>
            <a:lvl1pPr eaLnBrk="0" hangingPunct="0">
              <a:defRPr>
                <a:solidFill>
                  <a:schemeClr val="tx1"/>
                </a:solidFill>
                <a:latin typeface="Franklin Gothic Demi" charset="0"/>
                <a:ea typeface="MS PGothic" charset="0"/>
                <a:cs typeface="MS PGothic" charset="0"/>
              </a:defRPr>
            </a:lvl1pPr>
            <a:lvl2pPr marL="742950" indent="-285750" eaLnBrk="0" hangingPunct="0">
              <a:defRPr>
                <a:solidFill>
                  <a:schemeClr val="tx1"/>
                </a:solidFill>
                <a:latin typeface="Franklin Gothic Demi" charset="0"/>
                <a:ea typeface="MS PGothic" charset="0"/>
                <a:cs typeface="MS PGothic" charset="0"/>
              </a:defRPr>
            </a:lvl2pPr>
            <a:lvl3pPr marL="1143000" indent="-228600" eaLnBrk="0" hangingPunct="0">
              <a:defRPr>
                <a:solidFill>
                  <a:schemeClr val="tx1"/>
                </a:solidFill>
                <a:latin typeface="Franklin Gothic Demi" charset="0"/>
                <a:ea typeface="MS PGothic" charset="0"/>
                <a:cs typeface="MS PGothic" charset="0"/>
              </a:defRPr>
            </a:lvl3pPr>
            <a:lvl4pPr marL="1600200" indent="-228600" eaLnBrk="0" hangingPunct="0">
              <a:defRPr>
                <a:solidFill>
                  <a:schemeClr val="tx1"/>
                </a:solidFill>
                <a:latin typeface="Franklin Gothic Demi" charset="0"/>
                <a:ea typeface="MS PGothic" charset="0"/>
                <a:cs typeface="MS PGothic" charset="0"/>
              </a:defRPr>
            </a:lvl4pPr>
            <a:lvl5pPr marL="2057400" indent="-228600" eaLnBrk="0" hangingPunct="0">
              <a:defRPr>
                <a:solidFill>
                  <a:schemeClr val="tx1"/>
                </a:solidFill>
                <a:latin typeface="Franklin Gothic Dem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Franklin Gothic Dem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Franklin Gothic Dem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Franklin Gothic Dem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Franklin Gothic Demi" charset="0"/>
                <a:ea typeface="MS PGothic" charset="0"/>
                <a:cs typeface="MS PGothic" charset="0"/>
              </a:defRPr>
            </a:lvl9pPr>
          </a:lstStyle>
          <a:p>
            <a:pPr algn="r" defTabSz="914400" eaLnBrk="1" hangingPunct="1">
              <a:defRPr/>
            </a:pPr>
            <a:fld id="{E57557E4-A33F-4F68-B3B9-5C4EC024384C}" type="slidenum">
              <a:rPr lang="it-IT" sz="900" smtClean="0">
                <a:solidFill>
                  <a:srgbClr val="000000"/>
                </a:solidFill>
                <a:latin typeface="Arial" charset="0"/>
              </a:rPr>
              <a:pPr algn="r" defTabSz="914400" eaLnBrk="1" hangingPunct="1">
                <a:defRPr/>
              </a:pPr>
              <a:t>‹N›</a:t>
            </a:fld>
            <a:endParaRPr lang="it-IT" sz="900" dirty="0">
              <a:solidFill>
                <a:srgbClr val="000000"/>
              </a:solidFill>
              <a:latin typeface="Arial" charset="0"/>
            </a:endParaRPr>
          </a:p>
        </p:txBody>
      </p:sp>
    </p:spTree>
    <p:extLst>
      <p:ext uri="{BB962C8B-B14F-4D97-AF65-F5344CB8AC3E}">
        <p14:creationId xmlns:p14="http://schemas.microsoft.com/office/powerpoint/2010/main" val="431622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r>
              <a:rPr lang="it-IT"/>
              <a:t>Verso la Gigabit Society</a:t>
            </a:r>
          </a:p>
        </p:txBody>
      </p:sp>
      <p:sp>
        <p:nvSpPr>
          <p:cNvPr id="5" name="Segnaposto piè di pagina 4"/>
          <p:cNvSpPr>
            <a:spLocks noGrp="1"/>
          </p:cNvSpPr>
          <p:nvPr>
            <p:ph type="ftr" sz="quarter" idx="11"/>
          </p:nvPr>
        </p:nvSpPr>
        <p:spPr/>
        <p:txBody>
          <a:bodyPr/>
          <a:lstStyle/>
          <a:p>
            <a:r>
              <a:rPr lang="it-IT"/>
              <a:t>Nicola Barone</a:t>
            </a:r>
          </a:p>
        </p:txBody>
      </p:sp>
      <p:sp>
        <p:nvSpPr>
          <p:cNvPr id="6" name="Segnaposto numero diapositiva 5"/>
          <p:cNvSpPr>
            <a:spLocks noGrp="1"/>
          </p:cNvSpPr>
          <p:nvPr>
            <p:ph type="sldNum" sz="quarter" idx="12"/>
          </p:nvPr>
        </p:nvSpPr>
        <p:spPr/>
        <p:txBody>
          <a:bodyPr/>
          <a:lstStyle/>
          <a:p>
            <a:fld id="{E7A41E1B-4F70-4964-A407-84C68BE8251C}" type="slidenum">
              <a:rPr lang="it-IT" smtClean="0"/>
              <a:t>‹N›</a:t>
            </a:fld>
            <a:endParaRPr lang="it-IT"/>
          </a:p>
        </p:txBody>
      </p:sp>
    </p:spTree>
    <p:extLst>
      <p:ext uri="{BB962C8B-B14F-4D97-AF65-F5344CB8AC3E}">
        <p14:creationId xmlns:p14="http://schemas.microsoft.com/office/powerpoint/2010/main" val="3738988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r>
              <a:rPr lang="it-IT"/>
              <a:t>Verso la Gigabit Society</a:t>
            </a:r>
          </a:p>
        </p:txBody>
      </p:sp>
      <p:sp>
        <p:nvSpPr>
          <p:cNvPr id="5" name="Segnaposto piè di pagina 4"/>
          <p:cNvSpPr>
            <a:spLocks noGrp="1"/>
          </p:cNvSpPr>
          <p:nvPr>
            <p:ph type="ftr" sz="quarter" idx="11"/>
          </p:nvPr>
        </p:nvSpPr>
        <p:spPr/>
        <p:txBody>
          <a:bodyPr/>
          <a:lstStyle/>
          <a:p>
            <a:r>
              <a:rPr lang="it-IT"/>
              <a:t>Nicola Barone</a:t>
            </a:r>
          </a:p>
        </p:txBody>
      </p:sp>
      <p:sp>
        <p:nvSpPr>
          <p:cNvPr id="6" name="Segnaposto numero diapositiva 5"/>
          <p:cNvSpPr>
            <a:spLocks noGrp="1"/>
          </p:cNvSpPr>
          <p:nvPr>
            <p:ph type="sldNum" sz="quarter" idx="12"/>
          </p:nvPr>
        </p:nvSpPr>
        <p:spPr/>
        <p:txBody>
          <a:bodyPr/>
          <a:lstStyle/>
          <a:p>
            <a:fld id="{E7A41E1B-4F70-4964-A407-84C68BE8251C}" type="slidenum">
              <a:rPr lang="it-IT" smtClean="0"/>
              <a:t>‹N›</a:t>
            </a:fld>
            <a:endParaRPr lang="it-IT"/>
          </a:p>
        </p:txBody>
      </p:sp>
    </p:spTree>
    <p:extLst>
      <p:ext uri="{BB962C8B-B14F-4D97-AF65-F5344CB8AC3E}">
        <p14:creationId xmlns:p14="http://schemas.microsoft.com/office/powerpoint/2010/main" val="3612354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r>
              <a:rPr lang="it-IT"/>
              <a:t>Verso la Gigabit Society</a:t>
            </a:r>
          </a:p>
        </p:txBody>
      </p:sp>
      <p:sp>
        <p:nvSpPr>
          <p:cNvPr id="6" name="Segnaposto piè di pagina 5"/>
          <p:cNvSpPr>
            <a:spLocks noGrp="1"/>
          </p:cNvSpPr>
          <p:nvPr>
            <p:ph type="ftr" sz="quarter" idx="11"/>
          </p:nvPr>
        </p:nvSpPr>
        <p:spPr/>
        <p:txBody>
          <a:bodyPr/>
          <a:lstStyle/>
          <a:p>
            <a:r>
              <a:rPr lang="it-IT"/>
              <a:t>Nicola Barone</a:t>
            </a:r>
          </a:p>
        </p:txBody>
      </p:sp>
      <p:sp>
        <p:nvSpPr>
          <p:cNvPr id="7" name="Segnaposto numero diapositiva 6"/>
          <p:cNvSpPr>
            <a:spLocks noGrp="1"/>
          </p:cNvSpPr>
          <p:nvPr>
            <p:ph type="sldNum" sz="quarter" idx="12"/>
          </p:nvPr>
        </p:nvSpPr>
        <p:spPr/>
        <p:txBody>
          <a:bodyPr/>
          <a:lstStyle/>
          <a:p>
            <a:fld id="{E7A41E1B-4F70-4964-A407-84C68BE8251C}" type="slidenum">
              <a:rPr lang="it-IT" smtClean="0"/>
              <a:t>‹N›</a:t>
            </a:fld>
            <a:endParaRPr lang="it-IT"/>
          </a:p>
        </p:txBody>
      </p:sp>
    </p:spTree>
    <p:extLst>
      <p:ext uri="{BB962C8B-B14F-4D97-AF65-F5344CB8AC3E}">
        <p14:creationId xmlns:p14="http://schemas.microsoft.com/office/powerpoint/2010/main" val="1782511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r>
              <a:rPr lang="it-IT"/>
              <a:t>Verso la Gigabit Society</a:t>
            </a:r>
          </a:p>
        </p:txBody>
      </p:sp>
      <p:sp>
        <p:nvSpPr>
          <p:cNvPr id="8" name="Segnaposto piè di pagina 7"/>
          <p:cNvSpPr>
            <a:spLocks noGrp="1"/>
          </p:cNvSpPr>
          <p:nvPr>
            <p:ph type="ftr" sz="quarter" idx="11"/>
          </p:nvPr>
        </p:nvSpPr>
        <p:spPr/>
        <p:txBody>
          <a:bodyPr/>
          <a:lstStyle/>
          <a:p>
            <a:r>
              <a:rPr lang="it-IT"/>
              <a:t>Nicola Barone</a:t>
            </a:r>
          </a:p>
        </p:txBody>
      </p:sp>
      <p:sp>
        <p:nvSpPr>
          <p:cNvPr id="9" name="Segnaposto numero diapositiva 8"/>
          <p:cNvSpPr>
            <a:spLocks noGrp="1"/>
          </p:cNvSpPr>
          <p:nvPr>
            <p:ph type="sldNum" sz="quarter" idx="12"/>
          </p:nvPr>
        </p:nvSpPr>
        <p:spPr/>
        <p:txBody>
          <a:bodyPr/>
          <a:lstStyle/>
          <a:p>
            <a:fld id="{E7A41E1B-4F70-4964-A407-84C68BE8251C}" type="slidenum">
              <a:rPr lang="it-IT" smtClean="0"/>
              <a:t>‹N›</a:t>
            </a:fld>
            <a:endParaRPr lang="it-IT"/>
          </a:p>
        </p:txBody>
      </p:sp>
    </p:spTree>
    <p:extLst>
      <p:ext uri="{BB962C8B-B14F-4D97-AF65-F5344CB8AC3E}">
        <p14:creationId xmlns:p14="http://schemas.microsoft.com/office/powerpoint/2010/main" val="1186793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r>
              <a:rPr lang="it-IT"/>
              <a:t>Verso la Gigabit Society</a:t>
            </a:r>
          </a:p>
        </p:txBody>
      </p:sp>
      <p:sp>
        <p:nvSpPr>
          <p:cNvPr id="4" name="Segnaposto piè di pagina 3"/>
          <p:cNvSpPr>
            <a:spLocks noGrp="1"/>
          </p:cNvSpPr>
          <p:nvPr>
            <p:ph type="ftr" sz="quarter" idx="11"/>
          </p:nvPr>
        </p:nvSpPr>
        <p:spPr/>
        <p:txBody>
          <a:bodyPr/>
          <a:lstStyle/>
          <a:p>
            <a:r>
              <a:rPr lang="it-IT"/>
              <a:t>Nicola Barone</a:t>
            </a:r>
          </a:p>
        </p:txBody>
      </p:sp>
      <p:sp>
        <p:nvSpPr>
          <p:cNvPr id="5" name="Segnaposto numero diapositiva 4"/>
          <p:cNvSpPr>
            <a:spLocks noGrp="1"/>
          </p:cNvSpPr>
          <p:nvPr>
            <p:ph type="sldNum" sz="quarter" idx="12"/>
          </p:nvPr>
        </p:nvSpPr>
        <p:spPr/>
        <p:txBody>
          <a:bodyPr/>
          <a:lstStyle/>
          <a:p>
            <a:fld id="{E7A41E1B-4F70-4964-A407-84C68BE8251C}" type="slidenum">
              <a:rPr lang="it-IT" smtClean="0"/>
              <a:t>‹N›</a:t>
            </a:fld>
            <a:endParaRPr lang="it-IT"/>
          </a:p>
        </p:txBody>
      </p:sp>
    </p:spTree>
    <p:extLst>
      <p:ext uri="{BB962C8B-B14F-4D97-AF65-F5344CB8AC3E}">
        <p14:creationId xmlns:p14="http://schemas.microsoft.com/office/powerpoint/2010/main" val="74026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a:t>Verso la Gigabit Society</a:t>
            </a:r>
          </a:p>
        </p:txBody>
      </p:sp>
      <p:sp>
        <p:nvSpPr>
          <p:cNvPr id="3" name="Segnaposto piè di pagina 2"/>
          <p:cNvSpPr>
            <a:spLocks noGrp="1"/>
          </p:cNvSpPr>
          <p:nvPr>
            <p:ph type="ftr" sz="quarter" idx="11"/>
          </p:nvPr>
        </p:nvSpPr>
        <p:spPr/>
        <p:txBody>
          <a:bodyPr/>
          <a:lstStyle/>
          <a:p>
            <a:r>
              <a:rPr lang="it-IT"/>
              <a:t>Nicola Barone</a:t>
            </a:r>
          </a:p>
        </p:txBody>
      </p:sp>
      <p:sp>
        <p:nvSpPr>
          <p:cNvPr id="4" name="Segnaposto numero diapositiva 3"/>
          <p:cNvSpPr>
            <a:spLocks noGrp="1"/>
          </p:cNvSpPr>
          <p:nvPr>
            <p:ph type="sldNum" sz="quarter" idx="12"/>
          </p:nvPr>
        </p:nvSpPr>
        <p:spPr/>
        <p:txBody>
          <a:bodyPr/>
          <a:lstStyle/>
          <a:p>
            <a:fld id="{E7A41E1B-4F70-4964-A407-84C68BE8251C}" type="slidenum">
              <a:rPr lang="it-IT" smtClean="0"/>
              <a:t>‹N›</a:t>
            </a:fld>
            <a:endParaRPr lang="it-IT"/>
          </a:p>
        </p:txBody>
      </p:sp>
    </p:spTree>
    <p:extLst>
      <p:ext uri="{BB962C8B-B14F-4D97-AF65-F5344CB8AC3E}">
        <p14:creationId xmlns:p14="http://schemas.microsoft.com/office/powerpoint/2010/main" val="789061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r>
              <a:rPr lang="it-IT"/>
              <a:t>Verso la Gigabit Society</a:t>
            </a:r>
          </a:p>
        </p:txBody>
      </p:sp>
      <p:sp>
        <p:nvSpPr>
          <p:cNvPr id="6" name="Segnaposto piè di pagina 5"/>
          <p:cNvSpPr>
            <a:spLocks noGrp="1"/>
          </p:cNvSpPr>
          <p:nvPr>
            <p:ph type="ftr" sz="quarter" idx="11"/>
          </p:nvPr>
        </p:nvSpPr>
        <p:spPr/>
        <p:txBody>
          <a:bodyPr/>
          <a:lstStyle/>
          <a:p>
            <a:r>
              <a:rPr lang="it-IT"/>
              <a:t>Nicola Barone</a:t>
            </a:r>
          </a:p>
        </p:txBody>
      </p:sp>
      <p:sp>
        <p:nvSpPr>
          <p:cNvPr id="7" name="Segnaposto numero diapositiva 6"/>
          <p:cNvSpPr>
            <a:spLocks noGrp="1"/>
          </p:cNvSpPr>
          <p:nvPr>
            <p:ph type="sldNum" sz="quarter" idx="12"/>
          </p:nvPr>
        </p:nvSpPr>
        <p:spPr/>
        <p:txBody>
          <a:bodyPr/>
          <a:lstStyle/>
          <a:p>
            <a:fld id="{E7A41E1B-4F70-4964-A407-84C68BE8251C}" type="slidenum">
              <a:rPr lang="it-IT" smtClean="0"/>
              <a:t>‹N›</a:t>
            </a:fld>
            <a:endParaRPr lang="it-IT"/>
          </a:p>
        </p:txBody>
      </p:sp>
    </p:spTree>
    <p:extLst>
      <p:ext uri="{BB962C8B-B14F-4D97-AF65-F5344CB8AC3E}">
        <p14:creationId xmlns:p14="http://schemas.microsoft.com/office/powerpoint/2010/main" val="2652249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r>
              <a:rPr lang="it-IT"/>
              <a:t>Verso la Gigabit Society</a:t>
            </a:r>
          </a:p>
        </p:txBody>
      </p:sp>
      <p:sp>
        <p:nvSpPr>
          <p:cNvPr id="6" name="Segnaposto piè di pagina 5"/>
          <p:cNvSpPr>
            <a:spLocks noGrp="1"/>
          </p:cNvSpPr>
          <p:nvPr>
            <p:ph type="ftr" sz="quarter" idx="11"/>
          </p:nvPr>
        </p:nvSpPr>
        <p:spPr/>
        <p:txBody>
          <a:bodyPr/>
          <a:lstStyle/>
          <a:p>
            <a:r>
              <a:rPr lang="it-IT"/>
              <a:t>Nicola Barone</a:t>
            </a:r>
          </a:p>
        </p:txBody>
      </p:sp>
      <p:sp>
        <p:nvSpPr>
          <p:cNvPr id="7" name="Segnaposto numero diapositiva 6"/>
          <p:cNvSpPr>
            <a:spLocks noGrp="1"/>
          </p:cNvSpPr>
          <p:nvPr>
            <p:ph type="sldNum" sz="quarter" idx="12"/>
          </p:nvPr>
        </p:nvSpPr>
        <p:spPr/>
        <p:txBody>
          <a:bodyPr/>
          <a:lstStyle/>
          <a:p>
            <a:fld id="{E7A41E1B-4F70-4964-A407-84C68BE8251C}" type="slidenum">
              <a:rPr lang="it-IT" smtClean="0"/>
              <a:t>‹N›</a:t>
            </a:fld>
            <a:endParaRPr lang="it-IT"/>
          </a:p>
        </p:txBody>
      </p:sp>
    </p:spTree>
    <p:extLst>
      <p:ext uri="{BB962C8B-B14F-4D97-AF65-F5344CB8AC3E}">
        <p14:creationId xmlns:p14="http://schemas.microsoft.com/office/powerpoint/2010/main" val="3104253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a:t>Verso la Gigabit Society</a:t>
            </a:r>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t>Nicola Barone</a:t>
            </a:r>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A41E1B-4F70-4964-A407-84C68BE8251C}" type="slidenum">
              <a:rPr lang="it-IT" smtClean="0"/>
              <a:t>‹N›</a:t>
            </a:fld>
            <a:endParaRPr lang="it-IT"/>
          </a:p>
        </p:txBody>
      </p:sp>
      <p:sp>
        <p:nvSpPr>
          <p:cNvPr id="7" name="MSIPCMContentMarking" descr="{&quot;HashCode&quot;:1587575538,&quot;Placement&quot;:&quot;Footer&quot;,&quot;Top&quot;:521.96,&quot;Left&quot;:381.842682,&quot;SlideWidth&quot;:960,&quot;SlideHeight&quot;:540}">
            <a:extLst>
              <a:ext uri="{FF2B5EF4-FFF2-40B4-BE49-F238E27FC236}">
                <a16:creationId xmlns:a16="http://schemas.microsoft.com/office/drawing/2014/main" id="{E8476C90-8E70-4C29-A16F-91E57FD3A850}"/>
              </a:ext>
            </a:extLst>
          </p:cNvPr>
          <p:cNvSpPr txBox="1"/>
          <p:nvPr userDrawn="1"/>
        </p:nvSpPr>
        <p:spPr>
          <a:xfrm>
            <a:off x="4849402" y="6628892"/>
            <a:ext cx="2493196" cy="229108"/>
          </a:xfrm>
          <a:prstGeom prst="rect">
            <a:avLst/>
          </a:prstGeom>
          <a:noFill/>
        </p:spPr>
        <p:txBody>
          <a:bodyPr vert="horz" wrap="square" lIns="0" tIns="0" rIns="0" bIns="0" rtlCol="0" anchor="ctr" anchorCtr="1">
            <a:spAutoFit/>
          </a:bodyPr>
          <a:lstStyle/>
          <a:p>
            <a:pPr algn="ctr">
              <a:spcBef>
                <a:spcPts val="0"/>
              </a:spcBef>
              <a:spcAft>
                <a:spcPts val="0"/>
              </a:spcAft>
            </a:pPr>
            <a:r>
              <a:rPr lang="it-IT" sz="800">
                <a:solidFill>
                  <a:srgbClr val="4472C4"/>
                </a:solidFill>
                <a:latin typeface="TIM Sans" panose="02020503040602060503" pitchFamily="18" charset="0"/>
              </a:rPr>
              <a:t>Gruppo TIM - Uso Interno - Tutti i diritti riservati.</a:t>
            </a:r>
          </a:p>
        </p:txBody>
      </p:sp>
    </p:spTree>
    <p:extLst>
      <p:ext uri="{BB962C8B-B14F-4D97-AF65-F5344CB8AC3E}">
        <p14:creationId xmlns:p14="http://schemas.microsoft.com/office/powerpoint/2010/main" val="1356184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notesSlide" Target="../notesSlides/notesSlide1.xml" /><Relationship Id="rId1" Type="http://schemas.openxmlformats.org/officeDocument/2006/relationships/slideLayout" Target="../slideLayouts/slideLayout1.xml" /><Relationship Id="rId4" Type="http://schemas.openxmlformats.org/officeDocument/2006/relationships/image" Target="../media/image3.jpg" /></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 /><Relationship Id="rId1" Type="http://schemas.openxmlformats.org/officeDocument/2006/relationships/slideLayout" Target="../slideLayouts/slideLayout13.xml" /></Relationships>
</file>

<file path=ppt/slides/_rels/slide11.xml.rels><?xml version="1.0" encoding="UTF-8" standalone="yes"?>
<Relationships xmlns="http://schemas.openxmlformats.org/package/2006/relationships"><Relationship Id="rId3" Type="http://schemas.openxmlformats.org/officeDocument/2006/relationships/image" Target="../media/image42.jpeg" /><Relationship Id="rId2" Type="http://schemas.openxmlformats.org/officeDocument/2006/relationships/notesSlide" Target="../notesSlides/notesSlide9.xml" /><Relationship Id="rId1" Type="http://schemas.openxmlformats.org/officeDocument/2006/relationships/slideLayout" Target="../slideLayouts/slideLayout13.xml" /></Relationships>
</file>

<file path=ppt/slides/_rels/slide12.xml.rels><?xml version="1.0" encoding="UTF-8" standalone="yes"?>
<Relationships xmlns="http://schemas.openxmlformats.org/package/2006/relationships"><Relationship Id="rId3" Type="http://schemas.openxmlformats.org/officeDocument/2006/relationships/image" Target="../media/image44.png" /><Relationship Id="rId2" Type="http://schemas.openxmlformats.org/officeDocument/2006/relationships/image" Target="../media/image43.png" /><Relationship Id="rId1" Type="http://schemas.openxmlformats.org/officeDocument/2006/relationships/slideLayout" Target="../slideLayouts/slideLayout13.xml" /><Relationship Id="rId4" Type="http://schemas.openxmlformats.org/officeDocument/2006/relationships/image" Target="../media/image45.png" /></Relationships>
</file>

<file path=ppt/slides/_rels/slide13.xml.rels><?xml version="1.0" encoding="UTF-8" standalone="yes"?>
<Relationships xmlns="http://schemas.openxmlformats.org/package/2006/relationships"><Relationship Id="rId2" Type="http://schemas.openxmlformats.org/officeDocument/2006/relationships/image" Target="../media/image46.png" /><Relationship Id="rId1" Type="http://schemas.openxmlformats.org/officeDocument/2006/relationships/slideLayout" Target="../slideLayouts/slideLayout13.xml" /></Relationships>
</file>

<file path=ppt/slides/_rels/slide14.xml.rels><?xml version="1.0" encoding="UTF-8" standalone="yes"?>
<Relationships xmlns="http://schemas.openxmlformats.org/package/2006/relationships"><Relationship Id="rId2" Type="http://schemas.openxmlformats.org/officeDocument/2006/relationships/image" Target="../media/image47.png" /><Relationship Id="rId1" Type="http://schemas.openxmlformats.org/officeDocument/2006/relationships/slideLayout" Target="../slideLayouts/slideLayout13.xml" /></Relationships>
</file>

<file path=ppt/slides/_rels/slide15.xml.rels><?xml version="1.0" encoding="UTF-8" standalone="yes"?>
<Relationships xmlns="http://schemas.openxmlformats.org/package/2006/relationships"><Relationship Id="rId3" Type="http://schemas.openxmlformats.org/officeDocument/2006/relationships/image" Target="../media/image49.png" /><Relationship Id="rId2" Type="http://schemas.openxmlformats.org/officeDocument/2006/relationships/image" Target="../media/image48.png" /><Relationship Id="rId1" Type="http://schemas.openxmlformats.org/officeDocument/2006/relationships/slideLayout" Target="../slideLayouts/slideLayout13.xml" /></Relationships>
</file>

<file path=ppt/slides/_rels/slide16.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13.xml" /></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 /><Relationship Id="rId1" Type="http://schemas.openxmlformats.org/officeDocument/2006/relationships/slideLayout" Target="../slideLayouts/slideLayout13.xml" /></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 /><Relationship Id="rId1" Type="http://schemas.openxmlformats.org/officeDocument/2006/relationships/slideLayout" Target="../slideLayouts/slideLayout13.xml" /></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 /><Relationship Id="rId1" Type="http://schemas.openxmlformats.org/officeDocument/2006/relationships/slideLayout" Target="../slideLayouts/slideLayout13.xml" /></Relationships>
</file>

<file path=ppt/slides/_rels/slide2.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notesSlide" Target="../notesSlides/notesSlide2.xml" /><Relationship Id="rId1" Type="http://schemas.openxmlformats.org/officeDocument/2006/relationships/slideLayout" Target="../slideLayouts/slideLayout13.xml" /></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 /><Relationship Id="rId1" Type="http://schemas.openxmlformats.org/officeDocument/2006/relationships/slideLayout" Target="../slideLayouts/slideLayout13.xml" /></Relationships>
</file>

<file path=ppt/slides/_rels/slide3.xml.rels><?xml version="1.0" encoding="UTF-8" standalone="yes"?>
<Relationships xmlns="http://schemas.openxmlformats.org/package/2006/relationships"><Relationship Id="rId3" Type="http://schemas.openxmlformats.org/officeDocument/2006/relationships/image" Target="../media/image5.jpeg" /><Relationship Id="rId2" Type="http://schemas.openxmlformats.org/officeDocument/2006/relationships/notesSlide" Target="../notesSlides/notesSlide3.xml" /><Relationship Id="rId1" Type="http://schemas.openxmlformats.org/officeDocument/2006/relationships/slideLayout" Target="../slideLayouts/slideLayout13.xml" /><Relationship Id="rId6" Type="http://schemas.openxmlformats.org/officeDocument/2006/relationships/image" Target="../media/image8.png" /><Relationship Id="rId5" Type="http://schemas.openxmlformats.org/officeDocument/2006/relationships/image" Target="../media/image7.png" /><Relationship Id="rId4" Type="http://schemas.openxmlformats.org/officeDocument/2006/relationships/image" Target="../media/image6.png" /></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 /><Relationship Id="rId1" Type="http://schemas.openxmlformats.org/officeDocument/2006/relationships/slideLayout" Target="../slideLayouts/slideLayout13.xml" /></Relationships>
</file>

<file path=ppt/slides/_rels/slide5.xml.rels><?xml version="1.0" encoding="UTF-8" standalone="yes"?>
<Relationships xmlns="http://schemas.openxmlformats.org/package/2006/relationships"><Relationship Id="rId3" Type="http://schemas.openxmlformats.org/officeDocument/2006/relationships/image" Target="../media/image9.jpeg" /><Relationship Id="rId2" Type="http://schemas.openxmlformats.org/officeDocument/2006/relationships/notesSlide" Target="../notesSlides/notesSlide5.xml" /><Relationship Id="rId1" Type="http://schemas.openxmlformats.org/officeDocument/2006/relationships/slideLayout" Target="../slideLayouts/slideLayout13.xml" /><Relationship Id="rId4" Type="http://schemas.openxmlformats.org/officeDocument/2006/relationships/image" Target="../media/image10.jpeg" /></Relationships>
</file>

<file path=ppt/slides/_rels/slide6.xml.rels><?xml version="1.0" encoding="UTF-8" standalone="yes"?>
<Relationships xmlns="http://schemas.openxmlformats.org/package/2006/relationships"><Relationship Id="rId8" Type="http://schemas.openxmlformats.org/officeDocument/2006/relationships/image" Target="../media/image16.jpeg" /><Relationship Id="rId13" Type="http://schemas.openxmlformats.org/officeDocument/2006/relationships/image" Target="../media/image21.jpeg" /><Relationship Id="rId18" Type="http://schemas.openxmlformats.org/officeDocument/2006/relationships/image" Target="../media/image26.jpeg" /><Relationship Id="rId26" Type="http://schemas.openxmlformats.org/officeDocument/2006/relationships/image" Target="../media/image34.jpeg" /><Relationship Id="rId3" Type="http://schemas.openxmlformats.org/officeDocument/2006/relationships/image" Target="../media/image11.jpeg" /><Relationship Id="rId21" Type="http://schemas.openxmlformats.org/officeDocument/2006/relationships/image" Target="../media/image29.png" /><Relationship Id="rId7" Type="http://schemas.openxmlformats.org/officeDocument/2006/relationships/image" Target="../media/image15.png" /><Relationship Id="rId12" Type="http://schemas.openxmlformats.org/officeDocument/2006/relationships/image" Target="../media/image20.png" /><Relationship Id="rId17" Type="http://schemas.openxmlformats.org/officeDocument/2006/relationships/image" Target="../media/image25.jpeg" /><Relationship Id="rId25" Type="http://schemas.openxmlformats.org/officeDocument/2006/relationships/image" Target="../media/image33.jpeg" /><Relationship Id="rId2" Type="http://schemas.openxmlformats.org/officeDocument/2006/relationships/notesSlide" Target="../notesSlides/notesSlide6.xml" /><Relationship Id="rId16" Type="http://schemas.openxmlformats.org/officeDocument/2006/relationships/image" Target="../media/image24.jpeg" /><Relationship Id="rId20" Type="http://schemas.openxmlformats.org/officeDocument/2006/relationships/image" Target="../media/image28.png" /><Relationship Id="rId1" Type="http://schemas.openxmlformats.org/officeDocument/2006/relationships/slideLayout" Target="../slideLayouts/slideLayout13.xml" /><Relationship Id="rId6" Type="http://schemas.openxmlformats.org/officeDocument/2006/relationships/image" Target="../media/image14.gif" /><Relationship Id="rId11" Type="http://schemas.openxmlformats.org/officeDocument/2006/relationships/image" Target="../media/image19.jpeg" /><Relationship Id="rId24" Type="http://schemas.openxmlformats.org/officeDocument/2006/relationships/image" Target="../media/image32.png" /><Relationship Id="rId5" Type="http://schemas.openxmlformats.org/officeDocument/2006/relationships/image" Target="../media/image13.jpeg" /><Relationship Id="rId15" Type="http://schemas.openxmlformats.org/officeDocument/2006/relationships/image" Target="../media/image23.jpeg" /><Relationship Id="rId23" Type="http://schemas.openxmlformats.org/officeDocument/2006/relationships/image" Target="../media/image31.jpeg" /><Relationship Id="rId10" Type="http://schemas.openxmlformats.org/officeDocument/2006/relationships/image" Target="../media/image18.jpeg" /><Relationship Id="rId19" Type="http://schemas.openxmlformats.org/officeDocument/2006/relationships/image" Target="../media/image27.jpeg" /><Relationship Id="rId4" Type="http://schemas.openxmlformats.org/officeDocument/2006/relationships/image" Target="../media/image12.jpeg" /><Relationship Id="rId9" Type="http://schemas.openxmlformats.org/officeDocument/2006/relationships/image" Target="../media/image17.jpeg" /><Relationship Id="rId14" Type="http://schemas.openxmlformats.org/officeDocument/2006/relationships/image" Target="../media/image22.png" /><Relationship Id="rId22" Type="http://schemas.openxmlformats.org/officeDocument/2006/relationships/image" Target="../media/image30.jpeg" /><Relationship Id="rId27" Type="http://schemas.openxmlformats.org/officeDocument/2006/relationships/image" Target="../media/image35.jpeg" /></Relationships>
</file>

<file path=ppt/slides/_rels/slide7.xml.rels><?xml version="1.0" encoding="UTF-8" standalone="yes"?>
<Relationships xmlns="http://schemas.openxmlformats.org/package/2006/relationships"><Relationship Id="rId3" Type="http://schemas.openxmlformats.org/officeDocument/2006/relationships/image" Target="../media/image36.emf" /><Relationship Id="rId2" Type="http://schemas.openxmlformats.org/officeDocument/2006/relationships/notesSlide" Target="../notesSlides/notesSlide7.xml" /><Relationship Id="rId1" Type="http://schemas.openxmlformats.org/officeDocument/2006/relationships/slideLayout" Target="../slideLayouts/slideLayout13.xml" /><Relationship Id="rId5" Type="http://schemas.openxmlformats.org/officeDocument/2006/relationships/image" Target="../media/image38.png" /><Relationship Id="rId4" Type="http://schemas.openxmlformats.org/officeDocument/2006/relationships/image" Target="../media/image37.emf" /></Relationships>
</file>

<file path=ppt/slides/_rels/slide8.xml.rels><?xml version="1.0" encoding="UTF-8" standalone="yes"?>
<Relationships xmlns="http://schemas.openxmlformats.org/package/2006/relationships"><Relationship Id="rId3" Type="http://schemas.openxmlformats.org/officeDocument/2006/relationships/image" Target="../media/image40.png" /><Relationship Id="rId2" Type="http://schemas.openxmlformats.org/officeDocument/2006/relationships/image" Target="../media/image39.png" /><Relationship Id="rId1" Type="http://schemas.openxmlformats.org/officeDocument/2006/relationships/slideLayout" Target="../slideLayouts/slideLayout13.xml" /></Relationships>
</file>

<file path=ppt/slides/_rels/slide9.xml.rels><?xml version="1.0" encoding="UTF-8" standalone="yes"?>
<Relationships xmlns="http://schemas.openxmlformats.org/package/2006/relationships"><Relationship Id="rId2" Type="http://schemas.openxmlformats.org/officeDocument/2006/relationships/image" Target="../media/image41.png" /><Relationship Id="rId1" Type="http://schemas.openxmlformats.org/officeDocument/2006/relationships/slideLayout" Target="../slideLayouts/slideLayout13.xml"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8649" y="4654000"/>
            <a:ext cx="3811911" cy="1899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ottotitolo 2">
            <a:extLst>
              <a:ext uri="{FF2B5EF4-FFF2-40B4-BE49-F238E27FC236}">
                <a16:creationId xmlns:a16="http://schemas.microsoft.com/office/drawing/2014/main" id="{0619B5DF-4E79-47CD-8AD2-4608DFDEB8F6}"/>
              </a:ext>
            </a:extLst>
          </p:cNvPr>
          <p:cNvSpPr txBox="1">
            <a:spLocks/>
          </p:cNvSpPr>
          <p:nvPr/>
        </p:nvSpPr>
        <p:spPr>
          <a:xfrm>
            <a:off x="3386382" y="3495657"/>
            <a:ext cx="4796444" cy="10075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it-IT" sz="1200" i="1" dirty="0">
                <a:solidFill>
                  <a:schemeClr val="bg1"/>
                </a:solidFill>
                <a:latin typeface="Arial" panose="020B0604020202020204" pitchFamily="34" charset="0"/>
                <a:cs typeface="Arial" panose="020B0604020202020204" pitchFamily="34" charset="0"/>
              </a:rPr>
              <a:t>Ing. Nicola Barone</a:t>
            </a:r>
          </a:p>
          <a:p>
            <a:pPr algn="l"/>
            <a:r>
              <a:rPr lang="it-IT" sz="1200" i="1" dirty="0">
                <a:solidFill>
                  <a:schemeClr val="bg1"/>
                </a:solidFill>
                <a:latin typeface="Arial" panose="020B0604020202020204" pitchFamily="34" charset="0"/>
                <a:cs typeface="Arial" panose="020B0604020202020204" pitchFamily="34" charset="0"/>
              </a:rPr>
              <a:t>Marconista della Fondazione Marconi</a:t>
            </a:r>
          </a:p>
          <a:p>
            <a:pPr algn="l"/>
            <a:r>
              <a:rPr lang="it-IT" sz="1200" i="1" dirty="0">
                <a:solidFill>
                  <a:schemeClr val="bg1"/>
                </a:solidFill>
                <a:latin typeface="Arial" panose="020B0604020202020204" pitchFamily="34" charset="0"/>
                <a:cs typeface="Arial" panose="020B0604020202020204" pitchFamily="34" charset="0"/>
              </a:rPr>
              <a:t>Socio del Quadrato della Radio</a:t>
            </a:r>
          </a:p>
          <a:p>
            <a:pPr algn="l"/>
            <a:r>
              <a:rPr lang="it-IT" sz="1200" i="1" dirty="0">
                <a:solidFill>
                  <a:schemeClr val="bg1"/>
                </a:solidFill>
                <a:latin typeface="Arial" panose="020B0604020202020204" pitchFamily="34" charset="0"/>
                <a:cs typeface="Arial" panose="020B0604020202020204" pitchFamily="34" charset="0"/>
              </a:rPr>
              <a:t>Presidente di TIM San Marino e Referente TIM attività per la PAT</a:t>
            </a:r>
            <a:endParaRPr lang="it-IT" sz="1100" i="1" dirty="0">
              <a:solidFill>
                <a:schemeClr val="bg1"/>
              </a:solidFill>
              <a:latin typeface="Arial" panose="020B0604020202020204" pitchFamily="34" charset="0"/>
              <a:cs typeface="Arial" panose="020B0604020202020204" pitchFamily="34" charset="0"/>
            </a:endParaRPr>
          </a:p>
        </p:txBody>
      </p:sp>
      <p:sp>
        <p:nvSpPr>
          <p:cNvPr id="10" name="Sottotitolo 2">
            <a:extLst>
              <a:ext uri="{FF2B5EF4-FFF2-40B4-BE49-F238E27FC236}">
                <a16:creationId xmlns:a16="http://schemas.microsoft.com/office/drawing/2014/main" id="{8CE810FF-B0D5-9C0C-0F0D-5556B7F712EB}"/>
              </a:ext>
            </a:extLst>
          </p:cNvPr>
          <p:cNvSpPr txBox="1">
            <a:spLocks/>
          </p:cNvSpPr>
          <p:nvPr/>
        </p:nvSpPr>
        <p:spPr>
          <a:xfrm>
            <a:off x="3007245" y="2961241"/>
            <a:ext cx="5632894" cy="498763"/>
          </a:xfrm>
          <a:prstGeom prst="rect">
            <a:avLst/>
          </a:prstGeom>
        </p:spPr>
        <p:txBody>
          <a:bodyPr vert="horz" lIns="91440" tIns="45720" rIns="91440" bIns="45720" rtlCol="0">
            <a:normAutofit fontScale="925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it-IT" sz="2400" b="1" dirty="0">
                <a:solidFill>
                  <a:schemeClr val="bg1"/>
                </a:solidFill>
                <a:latin typeface="Arial" panose="020B0604020202020204" pitchFamily="34" charset="0"/>
                <a:cs typeface="Arial" panose="020B0604020202020204" pitchFamily="34" charset="0"/>
              </a:rPr>
              <a:t>Il Percorso verso la Transizione Digitale</a:t>
            </a:r>
            <a:endParaRPr lang="it-IT" sz="1800" b="1" dirty="0">
              <a:solidFill>
                <a:schemeClr val="bg1"/>
              </a:solidFill>
              <a:latin typeface="Arial" panose="020B0604020202020204" pitchFamily="34" charset="0"/>
              <a:cs typeface="Arial" panose="020B0604020202020204" pitchFamily="34" charset="0"/>
            </a:endParaRPr>
          </a:p>
        </p:txBody>
      </p:sp>
      <p:pic>
        <p:nvPicPr>
          <p:cNvPr id="3" name="Immagine 2">
            <a:extLst>
              <a:ext uri="{FF2B5EF4-FFF2-40B4-BE49-F238E27FC236}">
                <a16:creationId xmlns:a16="http://schemas.microsoft.com/office/drawing/2014/main" id="{0C799A9D-5CCF-315B-9CDC-A3FA28E66846}"/>
              </a:ext>
            </a:extLst>
          </p:cNvPr>
          <p:cNvPicPr>
            <a:picLocks noChangeAspect="1"/>
          </p:cNvPicPr>
          <p:nvPr/>
        </p:nvPicPr>
        <p:blipFill rotWithShape="1">
          <a:blip r:embed="rId4">
            <a:extLst>
              <a:ext uri="{28A0092B-C50C-407E-A947-70E740481C1C}">
                <a14:useLocalDpi xmlns:a14="http://schemas.microsoft.com/office/drawing/2010/main" val="0"/>
              </a:ext>
            </a:extLst>
          </a:blip>
          <a:srcRect l="2172" r="2562" b="66011"/>
          <a:stretch/>
        </p:blipFill>
        <p:spPr>
          <a:xfrm>
            <a:off x="3050355" y="167743"/>
            <a:ext cx="5468498" cy="2718123"/>
          </a:xfrm>
          <a:prstGeom prst="rect">
            <a:avLst/>
          </a:prstGeom>
        </p:spPr>
      </p:pic>
    </p:spTree>
    <p:extLst>
      <p:ext uri="{BB962C8B-B14F-4D97-AF65-F5344CB8AC3E}">
        <p14:creationId xmlns:p14="http://schemas.microsoft.com/office/powerpoint/2010/main" val="477509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olo 1">
            <a:extLst>
              <a:ext uri="{FF2B5EF4-FFF2-40B4-BE49-F238E27FC236}">
                <a16:creationId xmlns:a16="http://schemas.microsoft.com/office/drawing/2014/main" id="{171E5DE2-BEBB-C946-A053-BF3E03407934}"/>
              </a:ext>
            </a:extLst>
          </p:cNvPr>
          <p:cNvSpPr txBox="1">
            <a:spLocks/>
          </p:cNvSpPr>
          <p:nvPr/>
        </p:nvSpPr>
        <p:spPr>
          <a:xfrm>
            <a:off x="822632" y="263775"/>
            <a:ext cx="10871200"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defPPr>
              <a:defRPr lang="it-IT"/>
            </a:defPPr>
            <a:lvl1pPr>
              <a:spcBef>
                <a:spcPct val="0"/>
              </a:spcBef>
              <a:buNone/>
              <a:defRPr sz="2400" b="1" baseline="0">
                <a:solidFill>
                  <a:srgbClr val="FF0000"/>
                </a:solidFill>
                <a:latin typeface="TIM Sans" panose="02020503040602060503" pitchFamily="18" charset="0"/>
                <a:ea typeface="+mj-ea"/>
                <a:cs typeface="Arial" panose="020B0604020202020204" pitchFamily="34" charset="0"/>
              </a:defRPr>
            </a:lvl1pPr>
          </a:lstStyle>
          <a:p>
            <a:r>
              <a:rPr lang="it-IT" dirty="0"/>
              <a:t>Le opportunità del PNRR per l’Italia</a:t>
            </a:r>
          </a:p>
        </p:txBody>
      </p:sp>
      <p:sp>
        <p:nvSpPr>
          <p:cNvPr id="17" name="Rettangolo 16">
            <a:extLst>
              <a:ext uri="{FF2B5EF4-FFF2-40B4-BE49-F238E27FC236}">
                <a16:creationId xmlns:a16="http://schemas.microsoft.com/office/drawing/2014/main" id="{DA28CADC-83DE-A049-9EFA-6722E4BC950E}"/>
              </a:ext>
            </a:extLst>
          </p:cNvPr>
          <p:cNvSpPr/>
          <p:nvPr/>
        </p:nvSpPr>
        <p:spPr>
          <a:xfrm>
            <a:off x="587550" y="767831"/>
            <a:ext cx="10997235" cy="5806718"/>
          </a:xfrm>
          <a:prstGeom prst="rect">
            <a:avLst/>
          </a:prstGeom>
        </p:spPr>
        <p:txBody>
          <a:bodyPr wrap="square">
            <a:spAutoFit/>
          </a:bodyPr>
          <a:lstStyle/>
          <a:p>
            <a:pPr marL="285750" indent="-285750" algn="just">
              <a:spcAft>
                <a:spcPts val="800"/>
              </a:spcAft>
              <a:buFont typeface="Arial" panose="020B0604020202020204" pitchFamily="34" charset="0"/>
              <a:buChar char="•"/>
            </a:pPr>
            <a:r>
              <a:rPr lang="it-IT" sz="1600" dirty="0">
                <a:solidFill>
                  <a:srgbClr val="002060"/>
                </a:solidFill>
                <a:latin typeface="TIM Sans" panose="02020503040602060503" pitchFamily="18" charset="0"/>
              </a:rPr>
              <a:t>Il piano italiano per la ripresa e la resilienza è il più ampio dell'UE, per un valore totale di circa </a:t>
            </a:r>
            <a:r>
              <a:rPr lang="it-IT" sz="1600" b="1" dirty="0">
                <a:solidFill>
                  <a:srgbClr val="002060"/>
                </a:solidFill>
                <a:latin typeface="TIM Sans" panose="02020503040602060503" pitchFamily="18" charset="0"/>
              </a:rPr>
              <a:t>191,5 miliardi €</a:t>
            </a:r>
            <a:r>
              <a:rPr lang="it-IT" sz="1600" dirty="0">
                <a:solidFill>
                  <a:srgbClr val="002060"/>
                </a:solidFill>
                <a:latin typeface="TIM Sans" panose="02020503040602060503" pitchFamily="18" charset="0"/>
              </a:rPr>
              <a:t>. Il </a:t>
            </a:r>
            <a:r>
              <a:rPr lang="it-IT" sz="1600" b="1" dirty="0">
                <a:solidFill>
                  <a:srgbClr val="002060"/>
                </a:solidFill>
                <a:latin typeface="TIM Sans" panose="02020503040602060503" pitchFamily="18" charset="0"/>
              </a:rPr>
              <a:t>25,1 %</a:t>
            </a:r>
            <a:r>
              <a:rPr lang="it-IT" sz="1600" dirty="0">
                <a:solidFill>
                  <a:srgbClr val="002060"/>
                </a:solidFill>
                <a:latin typeface="TIM Sans" panose="02020503040602060503" pitchFamily="18" charset="0"/>
              </a:rPr>
              <a:t> di tale importo (circa </a:t>
            </a:r>
            <a:r>
              <a:rPr lang="it-IT" sz="1600" b="1" dirty="0">
                <a:solidFill>
                  <a:srgbClr val="002060"/>
                </a:solidFill>
                <a:latin typeface="TIM Sans" panose="02020503040602060503" pitchFamily="18" charset="0"/>
              </a:rPr>
              <a:t>48 miliardi €</a:t>
            </a:r>
            <a:r>
              <a:rPr lang="it-IT" sz="1600" dirty="0">
                <a:solidFill>
                  <a:srgbClr val="002060"/>
                </a:solidFill>
                <a:latin typeface="TIM Sans" panose="02020503040602060503" pitchFamily="18" charset="0"/>
              </a:rPr>
              <a:t>) è destinato alla </a:t>
            </a:r>
            <a:r>
              <a:rPr lang="it-IT" sz="1600" b="1" dirty="0">
                <a:solidFill>
                  <a:srgbClr val="002060"/>
                </a:solidFill>
                <a:latin typeface="TIM Sans" panose="02020503040602060503" pitchFamily="18" charset="0"/>
              </a:rPr>
              <a:t>transizione digitale</a:t>
            </a:r>
            <a:r>
              <a:rPr lang="it-IT" sz="1600" dirty="0">
                <a:solidFill>
                  <a:srgbClr val="002060"/>
                </a:solidFill>
                <a:latin typeface="TIM Sans" panose="02020503040602060503" pitchFamily="18" charset="0"/>
              </a:rPr>
              <a:t>.</a:t>
            </a:r>
          </a:p>
          <a:p>
            <a:pPr algn="just">
              <a:spcAft>
                <a:spcPts val="800"/>
              </a:spcAft>
            </a:pPr>
            <a:endParaRPr lang="it-IT" sz="1600" dirty="0">
              <a:solidFill>
                <a:srgbClr val="002060"/>
              </a:solidFill>
              <a:latin typeface="TIM Sans" panose="02020503040602060503" pitchFamily="18" charset="0"/>
            </a:endParaRPr>
          </a:p>
          <a:p>
            <a:pPr marL="285750" indent="-285750" algn="just">
              <a:buFont typeface="Arial" panose="020B0604020202020204" pitchFamily="34" charset="0"/>
              <a:buChar char="•"/>
            </a:pPr>
            <a:r>
              <a:rPr lang="it-IT" sz="1600" dirty="0">
                <a:solidFill>
                  <a:srgbClr val="002060"/>
                </a:solidFill>
                <a:latin typeface="TIM Sans" panose="02020503040602060503" pitchFamily="18" charset="0"/>
              </a:rPr>
              <a:t>Le riforme e gli investimenti che contribuiscono alla transizione digitale riguardano:</a:t>
            </a:r>
          </a:p>
          <a:p>
            <a:pPr marL="742950" lvl="1" indent="-285750" algn="just">
              <a:buFont typeface="Courier New" panose="02070309020205020404" pitchFamily="49" charset="0"/>
              <a:buChar char="o"/>
            </a:pPr>
            <a:r>
              <a:rPr lang="it-IT" sz="1400" dirty="0">
                <a:solidFill>
                  <a:srgbClr val="002060"/>
                </a:solidFill>
                <a:latin typeface="TIM Sans" panose="02020503040602060503" pitchFamily="18" charset="0"/>
              </a:rPr>
              <a:t>la trasformazione digitale della </a:t>
            </a:r>
            <a:r>
              <a:rPr lang="it-IT" sz="1400" b="1" dirty="0">
                <a:solidFill>
                  <a:srgbClr val="002060"/>
                </a:solidFill>
                <a:latin typeface="TIM Sans" panose="02020503040602060503" pitchFamily="18" charset="0"/>
              </a:rPr>
              <a:t>pubblica amministrazione </a:t>
            </a:r>
            <a:r>
              <a:rPr lang="it-IT" sz="1400" dirty="0">
                <a:solidFill>
                  <a:srgbClr val="002060"/>
                </a:solidFill>
                <a:latin typeface="TIM Sans" panose="02020503040602060503" pitchFamily="18" charset="0"/>
              </a:rPr>
              <a:t>e del </a:t>
            </a:r>
            <a:r>
              <a:rPr lang="it-IT" sz="1400" b="1" dirty="0">
                <a:solidFill>
                  <a:srgbClr val="002060"/>
                </a:solidFill>
                <a:latin typeface="TIM Sans" panose="02020503040602060503" pitchFamily="18" charset="0"/>
              </a:rPr>
              <a:t>sistema giudiziario</a:t>
            </a:r>
          </a:p>
          <a:p>
            <a:pPr marL="742950" lvl="1" indent="-285750" algn="just">
              <a:buFont typeface="Courier New" panose="02070309020205020404" pitchFamily="49" charset="0"/>
              <a:buChar char="o"/>
            </a:pPr>
            <a:r>
              <a:rPr lang="it-IT" sz="1400" dirty="0">
                <a:solidFill>
                  <a:srgbClr val="002060"/>
                </a:solidFill>
                <a:latin typeface="TIM Sans" panose="02020503040602060503" pitchFamily="18" charset="0"/>
              </a:rPr>
              <a:t>il rafforzamento del </a:t>
            </a:r>
            <a:r>
              <a:rPr lang="it-IT" sz="1400" b="1" dirty="0">
                <a:solidFill>
                  <a:srgbClr val="002060"/>
                </a:solidFill>
                <a:latin typeface="TIM Sans" panose="02020503040602060503" pitchFamily="18" charset="0"/>
              </a:rPr>
              <a:t>sistema sanitario </a:t>
            </a:r>
            <a:r>
              <a:rPr lang="it-IT" sz="1400" dirty="0">
                <a:solidFill>
                  <a:srgbClr val="002060"/>
                </a:solidFill>
                <a:latin typeface="TIM Sans" panose="02020503040602060503" pitchFamily="18" charset="0"/>
              </a:rPr>
              <a:t>attraverso le tecnologie digitali</a:t>
            </a:r>
          </a:p>
          <a:p>
            <a:pPr marL="742950" lvl="1" indent="-285750" algn="just">
              <a:buFont typeface="Courier New" panose="02070309020205020404" pitchFamily="49" charset="0"/>
              <a:buChar char="o"/>
            </a:pPr>
            <a:r>
              <a:rPr lang="it-IT" sz="1400" dirty="0">
                <a:solidFill>
                  <a:srgbClr val="002060"/>
                </a:solidFill>
                <a:latin typeface="TIM Sans" panose="02020503040602060503" pitchFamily="18" charset="0"/>
              </a:rPr>
              <a:t>la modernizzazione delle </a:t>
            </a:r>
            <a:r>
              <a:rPr lang="it-IT" sz="1400" b="1" dirty="0">
                <a:solidFill>
                  <a:srgbClr val="002060"/>
                </a:solidFill>
                <a:latin typeface="TIM Sans" panose="02020503040602060503" pitchFamily="18" charset="0"/>
              </a:rPr>
              <a:t>imprese</a:t>
            </a:r>
            <a:r>
              <a:rPr lang="it-IT" sz="1400" dirty="0">
                <a:solidFill>
                  <a:srgbClr val="002060"/>
                </a:solidFill>
                <a:latin typeface="TIM Sans" panose="02020503040602060503" pitchFamily="18" charset="0"/>
              </a:rPr>
              <a:t> attraverso la diffusione di tecnologie avanzate (</a:t>
            </a:r>
            <a:r>
              <a:rPr lang="it-IT" sz="1400" b="1" dirty="0">
                <a:solidFill>
                  <a:srgbClr val="002060"/>
                </a:solidFill>
                <a:latin typeface="TIM Sans" panose="02020503040602060503" pitchFamily="18" charset="0"/>
              </a:rPr>
              <a:t>Transizione 4.0</a:t>
            </a:r>
            <a:r>
              <a:rPr lang="it-IT" sz="1400" dirty="0">
                <a:solidFill>
                  <a:srgbClr val="002060"/>
                </a:solidFill>
                <a:latin typeface="TIM Sans" panose="02020503040602060503" pitchFamily="18" charset="0"/>
              </a:rPr>
              <a:t>)</a:t>
            </a:r>
          </a:p>
          <a:p>
            <a:pPr marL="742950" lvl="1" indent="-285750" algn="just">
              <a:spcAft>
                <a:spcPts val="800"/>
              </a:spcAft>
              <a:buFont typeface="Courier New" panose="02070309020205020404" pitchFamily="49" charset="0"/>
              <a:buChar char="o"/>
            </a:pPr>
            <a:r>
              <a:rPr lang="it-IT" sz="1400" dirty="0">
                <a:solidFill>
                  <a:srgbClr val="002060"/>
                </a:solidFill>
                <a:latin typeface="TIM Sans" panose="02020503040602060503" pitchFamily="18" charset="0"/>
              </a:rPr>
              <a:t>la diffusione della </a:t>
            </a:r>
            <a:r>
              <a:rPr lang="it-IT" sz="1400" b="1" dirty="0">
                <a:solidFill>
                  <a:srgbClr val="002060"/>
                </a:solidFill>
                <a:latin typeface="TIM Sans" panose="02020503040602060503" pitchFamily="18" charset="0"/>
              </a:rPr>
              <a:t>connettività Gigabit </a:t>
            </a:r>
            <a:r>
              <a:rPr lang="it-IT" sz="1400" dirty="0">
                <a:solidFill>
                  <a:srgbClr val="002060"/>
                </a:solidFill>
                <a:latin typeface="TIM Sans" panose="02020503040602060503" pitchFamily="18" charset="0"/>
              </a:rPr>
              <a:t>in tutto il Paese.</a:t>
            </a:r>
          </a:p>
          <a:p>
            <a:pPr marL="742950" lvl="1" indent="-285750" algn="just">
              <a:spcAft>
                <a:spcPts val="800"/>
              </a:spcAft>
              <a:buFont typeface="Courier New" panose="02070309020205020404" pitchFamily="49" charset="0"/>
              <a:buChar char="o"/>
            </a:pPr>
            <a:endParaRPr lang="it-IT" sz="1600" dirty="0">
              <a:solidFill>
                <a:srgbClr val="002060"/>
              </a:solidFill>
              <a:latin typeface="TIM Sans" panose="02020503040602060503" pitchFamily="18" charset="0"/>
            </a:endParaRPr>
          </a:p>
          <a:p>
            <a:pPr marL="285750" indent="-285750" algn="just">
              <a:spcAft>
                <a:spcPts val="800"/>
              </a:spcAft>
              <a:buFont typeface="Arial" panose="020B0604020202020204" pitchFamily="34" charset="0"/>
              <a:buChar char="•"/>
            </a:pPr>
            <a:r>
              <a:rPr lang="it-IT" sz="1600" dirty="0">
                <a:solidFill>
                  <a:srgbClr val="002060"/>
                </a:solidFill>
                <a:latin typeface="TIM Sans" panose="02020503040602060503" pitchFamily="18" charset="0"/>
              </a:rPr>
              <a:t>Il piano si occupa anche dello sviluppo delle </a:t>
            </a:r>
            <a:r>
              <a:rPr lang="it-IT" sz="1600" b="1" dirty="0">
                <a:solidFill>
                  <a:srgbClr val="002060"/>
                </a:solidFill>
                <a:latin typeface="TIM Sans" panose="02020503040602060503" pitchFamily="18" charset="0"/>
              </a:rPr>
              <a:t>competenze digitali di base (7 miliardi €)</a:t>
            </a:r>
            <a:r>
              <a:rPr lang="it-IT" sz="1600" dirty="0">
                <a:solidFill>
                  <a:srgbClr val="002060"/>
                </a:solidFill>
                <a:latin typeface="TIM Sans" panose="02020503040602060503" pitchFamily="18" charset="0"/>
              </a:rPr>
              <a:t>, per aumentare l'offerta formativa in materia di competenze digitali avanzate per riqualificare la forza lavoro.</a:t>
            </a:r>
          </a:p>
          <a:p>
            <a:pPr marL="285750" indent="-285750" algn="just">
              <a:spcAft>
                <a:spcPts val="800"/>
              </a:spcAft>
              <a:buFont typeface="Arial" panose="020B0604020202020204" pitchFamily="34" charset="0"/>
              <a:buChar char="•"/>
            </a:pPr>
            <a:endParaRPr lang="it-IT" sz="1600" dirty="0">
              <a:solidFill>
                <a:srgbClr val="002060"/>
              </a:solidFill>
              <a:latin typeface="TIM Sans" panose="02020503040602060503" pitchFamily="18" charset="0"/>
            </a:endParaRPr>
          </a:p>
          <a:p>
            <a:pPr marL="285750" indent="-285750" algn="just">
              <a:spcAft>
                <a:spcPts val="800"/>
              </a:spcAft>
              <a:buFont typeface="Arial" panose="020B0604020202020204" pitchFamily="34" charset="0"/>
              <a:buChar char="•"/>
            </a:pPr>
            <a:r>
              <a:rPr lang="it-IT" sz="1600" dirty="0">
                <a:solidFill>
                  <a:srgbClr val="002060"/>
                </a:solidFill>
                <a:latin typeface="TIM Sans" panose="02020503040602060503" pitchFamily="18" charset="0"/>
              </a:rPr>
              <a:t>Sono inoltre previsti investimenti a sostegno dello sviluppo e della diffusione di tecnologie avanzate, quali la </a:t>
            </a:r>
            <a:r>
              <a:rPr lang="it-IT" sz="1600" b="1" dirty="0">
                <a:solidFill>
                  <a:srgbClr val="002060"/>
                </a:solidFill>
                <a:latin typeface="TIM Sans" panose="02020503040602060503" pitchFamily="18" charset="0"/>
              </a:rPr>
              <a:t>microelettronica</a:t>
            </a:r>
            <a:r>
              <a:rPr lang="it-IT" sz="1600" dirty="0">
                <a:solidFill>
                  <a:srgbClr val="002060"/>
                </a:solidFill>
                <a:latin typeface="TIM Sans" panose="02020503040602060503" pitchFamily="18" charset="0"/>
              </a:rPr>
              <a:t>, il </a:t>
            </a:r>
            <a:r>
              <a:rPr lang="it-IT" sz="1600" b="1" dirty="0">
                <a:solidFill>
                  <a:srgbClr val="002060"/>
                </a:solidFill>
                <a:latin typeface="TIM Sans" panose="02020503040602060503" pitchFamily="18" charset="0"/>
              </a:rPr>
              <a:t>cloud</a:t>
            </a:r>
            <a:r>
              <a:rPr lang="it-IT" sz="1600" dirty="0">
                <a:solidFill>
                  <a:srgbClr val="002060"/>
                </a:solidFill>
                <a:latin typeface="TIM Sans" panose="02020503040602060503" pitchFamily="18" charset="0"/>
              </a:rPr>
              <a:t> e il </a:t>
            </a:r>
            <a:r>
              <a:rPr lang="it-IT" sz="1600" b="1" dirty="0">
                <a:solidFill>
                  <a:srgbClr val="002060"/>
                </a:solidFill>
                <a:latin typeface="TIM Sans" panose="02020503040602060503" pitchFamily="18" charset="0"/>
              </a:rPr>
              <a:t>calcolo ad alte prestazioni</a:t>
            </a:r>
            <a:r>
              <a:rPr lang="it-IT" sz="1600" dirty="0">
                <a:solidFill>
                  <a:srgbClr val="002060"/>
                </a:solidFill>
                <a:latin typeface="TIM Sans" panose="02020503040602060503" pitchFamily="18" charset="0"/>
              </a:rPr>
              <a:t>.</a:t>
            </a:r>
          </a:p>
          <a:p>
            <a:pPr algn="just">
              <a:spcAft>
                <a:spcPts val="800"/>
              </a:spcAft>
            </a:pPr>
            <a:endParaRPr lang="it-IT" sz="1600" dirty="0">
              <a:solidFill>
                <a:srgbClr val="002060"/>
              </a:solidFill>
              <a:latin typeface="TIM Sans" panose="02020503040602060503" pitchFamily="18" charset="0"/>
            </a:endParaRPr>
          </a:p>
          <a:p>
            <a:pPr marL="285750" indent="-285750">
              <a:buFont typeface="Arial" panose="020B0604020202020204" pitchFamily="34" charset="0"/>
              <a:buChar char="•"/>
            </a:pPr>
            <a:r>
              <a:rPr lang="it-IT" sz="1600" dirty="0">
                <a:solidFill>
                  <a:srgbClr val="002060"/>
                </a:solidFill>
                <a:latin typeface="TIM Sans" panose="02020503040602060503" pitchFamily="18" charset="0"/>
              </a:rPr>
              <a:t>Investimenti ambiziosi sostengono la diffusione della </a:t>
            </a:r>
            <a:r>
              <a:rPr lang="it-IT" sz="1600" b="1" dirty="0">
                <a:solidFill>
                  <a:srgbClr val="002060"/>
                </a:solidFill>
                <a:latin typeface="TIM Sans" panose="02020503040602060503" pitchFamily="18" charset="0"/>
              </a:rPr>
              <a:t>UBB</a:t>
            </a:r>
            <a:r>
              <a:rPr lang="it-IT" sz="1600" dirty="0">
                <a:solidFill>
                  <a:srgbClr val="002060"/>
                </a:solidFill>
                <a:latin typeface="TIM Sans" panose="02020503040602060503" pitchFamily="18" charset="0"/>
              </a:rPr>
              <a:t> (6,7 miliardi €) sui seguenti macro-ambiti: </a:t>
            </a:r>
          </a:p>
          <a:p>
            <a:pPr marL="742950" lvl="1" indent="-285750">
              <a:buFont typeface="Courier New" panose="02070309020205020404" pitchFamily="49" charset="0"/>
              <a:buChar char="o"/>
            </a:pPr>
            <a:r>
              <a:rPr lang="it-IT" sz="1400" b="1" dirty="0">
                <a:solidFill>
                  <a:srgbClr val="002060"/>
                </a:solidFill>
                <a:latin typeface="TIM Sans" panose="02020503040602060503" pitchFamily="18" charset="0"/>
              </a:rPr>
              <a:t>Italia a 1 Giga</a:t>
            </a:r>
            <a:r>
              <a:rPr lang="it-IT" sz="1400" dirty="0">
                <a:solidFill>
                  <a:srgbClr val="002060"/>
                </a:solidFill>
                <a:latin typeface="TIM Sans" panose="02020503040602060503" pitchFamily="18" charset="0"/>
              </a:rPr>
              <a:t>: almeno 1 </a:t>
            </a:r>
            <a:r>
              <a:rPr lang="it-IT" sz="1400" dirty="0" err="1">
                <a:solidFill>
                  <a:srgbClr val="002060"/>
                </a:solidFill>
                <a:latin typeface="TIM Sans" panose="02020503040602060503" pitchFamily="18" charset="0"/>
              </a:rPr>
              <a:t>Gbit</a:t>
            </a:r>
            <a:r>
              <a:rPr lang="it-IT" sz="1400" dirty="0">
                <a:solidFill>
                  <a:srgbClr val="002060"/>
                </a:solidFill>
                <a:latin typeface="TIM Sans" panose="02020503040602060503" pitchFamily="18" charset="0"/>
              </a:rPr>
              <a:t>/s in DL e 200 Mbit/s in UL nelle aree grigie e nere NGA</a:t>
            </a:r>
          </a:p>
          <a:p>
            <a:pPr marL="742950" lvl="1" indent="-285750">
              <a:buFont typeface="Courier New" panose="02070309020205020404" pitchFamily="49" charset="0"/>
              <a:buChar char="o"/>
            </a:pPr>
            <a:r>
              <a:rPr lang="it-IT" sz="1400" b="1" dirty="0">
                <a:solidFill>
                  <a:srgbClr val="002060"/>
                </a:solidFill>
                <a:latin typeface="TIM Sans" panose="02020503040602060503" pitchFamily="18" charset="0"/>
              </a:rPr>
              <a:t>Italia 5G</a:t>
            </a:r>
            <a:r>
              <a:rPr lang="it-IT" sz="1400" dirty="0">
                <a:solidFill>
                  <a:srgbClr val="002060"/>
                </a:solidFill>
                <a:latin typeface="TIM Sans" panose="02020503040602060503" pitchFamily="18" charset="0"/>
              </a:rPr>
              <a:t>: diffusione di infrastrutture mobili 5G nelle "aree a fallimento di mercato«, corridoi 5G di trasporto</a:t>
            </a:r>
          </a:p>
          <a:p>
            <a:pPr marL="742950" lvl="1" indent="-285750">
              <a:buFont typeface="Courier New" panose="02070309020205020404" pitchFamily="49" charset="0"/>
              <a:buChar char="o"/>
            </a:pPr>
            <a:r>
              <a:rPr lang="it-IT" sz="1400" b="1" dirty="0">
                <a:solidFill>
                  <a:srgbClr val="002060"/>
                </a:solidFill>
                <a:latin typeface="TIM Sans" panose="02020503040602060503" pitchFamily="18" charset="0"/>
              </a:rPr>
              <a:t>Scuole connesse</a:t>
            </a:r>
            <a:r>
              <a:rPr lang="it-IT" sz="1400" dirty="0">
                <a:solidFill>
                  <a:srgbClr val="002060"/>
                </a:solidFill>
                <a:latin typeface="TIM Sans" panose="02020503040602060503" pitchFamily="18" charset="0"/>
              </a:rPr>
              <a:t>: connettività avanzata (almeno 1 </a:t>
            </a:r>
            <a:r>
              <a:rPr lang="it-IT" sz="1400" dirty="0" err="1">
                <a:solidFill>
                  <a:srgbClr val="002060"/>
                </a:solidFill>
                <a:latin typeface="TIM Sans" panose="02020503040602060503" pitchFamily="18" charset="0"/>
              </a:rPr>
              <a:t>Gbps</a:t>
            </a:r>
            <a:r>
              <a:rPr lang="it-IT" sz="1400" dirty="0">
                <a:solidFill>
                  <a:srgbClr val="002060"/>
                </a:solidFill>
                <a:latin typeface="TIM Sans" panose="02020503040602060503" pitchFamily="18" charset="0"/>
              </a:rPr>
              <a:t>) a circa </a:t>
            </a:r>
            <a:r>
              <a:rPr lang="it-IT" sz="1400" b="1" dirty="0">
                <a:solidFill>
                  <a:srgbClr val="002060"/>
                </a:solidFill>
                <a:latin typeface="TIM Sans" panose="02020503040602060503" pitchFamily="18" charset="0"/>
              </a:rPr>
              <a:t>9.000 edifici scolastici</a:t>
            </a:r>
          </a:p>
          <a:p>
            <a:pPr marL="742950" lvl="1" indent="-285750">
              <a:buFont typeface="Courier New" panose="02070309020205020404" pitchFamily="49" charset="0"/>
              <a:buChar char="o"/>
            </a:pPr>
            <a:r>
              <a:rPr lang="it-IT" sz="1400" b="1" dirty="0">
                <a:solidFill>
                  <a:srgbClr val="002060"/>
                </a:solidFill>
                <a:latin typeface="TIM Sans" panose="02020503040602060503" pitchFamily="18" charset="0"/>
              </a:rPr>
              <a:t>Sanità connessa</a:t>
            </a:r>
            <a:r>
              <a:rPr lang="it-IT" sz="1400" dirty="0">
                <a:solidFill>
                  <a:srgbClr val="002060"/>
                </a:solidFill>
                <a:latin typeface="TIM Sans" panose="02020503040602060503" pitchFamily="18" charset="0"/>
              </a:rPr>
              <a:t>: connettività avanzata (almeno 1 </a:t>
            </a:r>
            <a:r>
              <a:rPr lang="it-IT" sz="1400" dirty="0" err="1">
                <a:solidFill>
                  <a:srgbClr val="002060"/>
                </a:solidFill>
                <a:latin typeface="TIM Sans" panose="02020503040602060503" pitchFamily="18" charset="0"/>
              </a:rPr>
              <a:t>Gbps</a:t>
            </a:r>
            <a:r>
              <a:rPr lang="it-IT" sz="1400" dirty="0">
                <a:solidFill>
                  <a:srgbClr val="002060"/>
                </a:solidFill>
                <a:latin typeface="TIM Sans" panose="02020503040602060503" pitchFamily="18" charset="0"/>
              </a:rPr>
              <a:t>) a circa </a:t>
            </a:r>
            <a:r>
              <a:rPr lang="it-IT" sz="1400" b="1" dirty="0">
                <a:solidFill>
                  <a:srgbClr val="002060"/>
                </a:solidFill>
                <a:latin typeface="TIM Sans" panose="02020503040602060503" pitchFamily="18" charset="0"/>
              </a:rPr>
              <a:t>12.000 ospedali e strutture sanitarie</a:t>
            </a:r>
            <a:endParaRPr lang="it-IT" sz="1400" dirty="0">
              <a:solidFill>
                <a:srgbClr val="002060"/>
              </a:solidFill>
              <a:latin typeface="TIM Sans" panose="02020503040602060503" pitchFamily="18" charset="0"/>
            </a:endParaRPr>
          </a:p>
          <a:p>
            <a:pPr marL="742950" lvl="1" indent="-285750">
              <a:buFont typeface="Courier New" panose="02070309020205020404" pitchFamily="49" charset="0"/>
              <a:buChar char="o"/>
            </a:pPr>
            <a:r>
              <a:rPr lang="it-IT" sz="1400" b="1" dirty="0">
                <a:solidFill>
                  <a:srgbClr val="002060"/>
                </a:solidFill>
                <a:latin typeface="TIM Sans" panose="02020503040602060503" pitchFamily="18" charset="0"/>
              </a:rPr>
              <a:t>Collegamento isole minori</a:t>
            </a:r>
            <a:r>
              <a:rPr lang="it-IT" sz="1400" dirty="0">
                <a:solidFill>
                  <a:srgbClr val="002060"/>
                </a:solidFill>
                <a:latin typeface="TIM Sans" panose="02020503040602060503" pitchFamily="18" charset="0"/>
              </a:rPr>
              <a:t>: connettività adeguata a 18 isole minori mediante cavi sottomarini in fibra ottica. </a:t>
            </a:r>
            <a:endParaRPr lang="it-IT" dirty="0">
              <a:solidFill>
                <a:srgbClr val="002060"/>
              </a:solidFill>
              <a:latin typeface="TIM Sans" panose="02020503040602060503" pitchFamily="18" charset="0"/>
            </a:endParaRPr>
          </a:p>
        </p:txBody>
      </p:sp>
      <p:sp>
        <p:nvSpPr>
          <p:cNvPr id="18" name="Rettangolo 17">
            <a:extLst>
              <a:ext uri="{FF2B5EF4-FFF2-40B4-BE49-F238E27FC236}">
                <a16:creationId xmlns:a16="http://schemas.microsoft.com/office/drawing/2014/main" id="{2779B458-882F-0A4F-89FF-6D65091BB886}"/>
              </a:ext>
            </a:extLst>
          </p:cNvPr>
          <p:cNvSpPr/>
          <p:nvPr/>
        </p:nvSpPr>
        <p:spPr>
          <a:xfrm>
            <a:off x="5093110" y="6636774"/>
            <a:ext cx="1986116" cy="2113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CasellaDiTesto 18">
            <a:extLst>
              <a:ext uri="{FF2B5EF4-FFF2-40B4-BE49-F238E27FC236}">
                <a16:creationId xmlns:a16="http://schemas.microsoft.com/office/drawing/2014/main" id="{BCF9042F-6760-0840-9C11-FBA82024DB0F}"/>
              </a:ext>
            </a:extLst>
          </p:cNvPr>
          <p:cNvSpPr txBox="1"/>
          <p:nvPr/>
        </p:nvSpPr>
        <p:spPr>
          <a:xfrm>
            <a:off x="215757" y="30822"/>
            <a:ext cx="184731" cy="369332"/>
          </a:xfrm>
          <a:prstGeom prst="rect">
            <a:avLst/>
          </a:prstGeom>
          <a:noFill/>
        </p:spPr>
        <p:txBody>
          <a:bodyPr wrap="none" rtlCol="0">
            <a:spAutoFit/>
          </a:bodyPr>
          <a:lstStyle/>
          <a:p>
            <a:endParaRPr lang="it-IT" dirty="0"/>
          </a:p>
        </p:txBody>
      </p:sp>
    </p:spTree>
    <p:extLst>
      <p:ext uri="{BB962C8B-B14F-4D97-AF65-F5344CB8AC3E}">
        <p14:creationId xmlns:p14="http://schemas.microsoft.com/office/powerpoint/2010/main" val="972036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olo 1">
            <a:extLst>
              <a:ext uri="{FF2B5EF4-FFF2-40B4-BE49-F238E27FC236}">
                <a16:creationId xmlns:a16="http://schemas.microsoft.com/office/drawing/2014/main" id="{B5872081-7BE7-4919-9BCC-5B10AEDE3494}"/>
              </a:ext>
            </a:extLst>
          </p:cNvPr>
          <p:cNvSpPr txBox="1">
            <a:spLocks/>
          </p:cNvSpPr>
          <p:nvPr/>
        </p:nvSpPr>
        <p:spPr>
          <a:xfrm>
            <a:off x="757211" y="234725"/>
            <a:ext cx="8486432"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lvl1pPr algn="ctr" defTabSz="914400" rtl="0" eaLnBrk="1" latinLnBrk="0" hangingPunct="1">
              <a:spcBef>
                <a:spcPct val="0"/>
              </a:spcBef>
              <a:buNone/>
              <a:defRPr sz="2400" b="1" kern="1200" baseline="0">
                <a:solidFill>
                  <a:schemeClr val="tx1"/>
                </a:solidFill>
                <a:latin typeface="TIM Sans Light" panose="02020503040602060503" pitchFamily="18" charset="0"/>
                <a:ea typeface="+mj-ea"/>
                <a:cs typeface="+mj-cs"/>
              </a:defRPr>
            </a:lvl1pPr>
          </a:lstStyle>
          <a:p>
            <a:pPr algn="l"/>
            <a:r>
              <a:rPr lang="it-IT" altLang="it-IT" dirty="0">
                <a:solidFill>
                  <a:srgbClr val="FF0000"/>
                </a:solidFill>
                <a:latin typeface="Arial" panose="020B0604020202020204" pitchFamily="34" charset="0"/>
                <a:cs typeface="Arial" panose="020B0604020202020204" pitchFamily="34" charset="0"/>
              </a:rPr>
              <a:t>Il PNRR per l’Italia</a:t>
            </a:r>
            <a:endParaRPr lang="it-IT" dirty="0">
              <a:solidFill>
                <a:srgbClr val="FF0000"/>
              </a:solidFill>
              <a:latin typeface="Arial" panose="020B0604020202020204" pitchFamily="34" charset="0"/>
              <a:cs typeface="Arial" panose="020B0604020202020204" pitchFamily="34" charset="0"/>
            </a:endParaRPr>
          </a:p>
        </p:txBody>
      </p:sp>
      <p:pic>
        <p:nvPicPr>
          <p:cNvPr id="2050" name="Picture 2">
            <a:extLst>
              <a:ext uri="{FF2B5EF4-FFF2-40B4-BE49-F238E27FC236}">
                <a16:creationId xmlns:a16="http://schemas.microsoft.com/office/drawing/2014/main" id="{FD26E98F-FB46-CAEA-C035-E027DAD212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9388" y="725341"/>
            <a:ext cx="8688525" cy="583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9326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C74606BB-856E-677A-E6CD-9261AF75F4B7}"/>
              </a:ext>
            </a:extLst>
          </p:cNvPr>
          <p:cNvSpPr txBox="1">
            <a:spLocks/>
          </p:cNvSpPr>
          <p:nvPr/>
        </p:nvSpPr>
        <p:spPr>
          <a:xfrm>
            <a:off x="437322" y="263775"/>
            <a:ext cx="11256510"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defPPr>
              <a:defRPr lang="it-IT"/>
            </a:defPPr>
            <a:lvl1pPr>
              <a:spcBef>
                <a:spcPct val="0"/>
              </a:spcBef>
              <a:buNone/>
              <a:defRPr sz="2400" b="1" baseline="0">
                <a:solidFill>
                  <a:srgbClr val="FF0000"/>
                </a:solidFill>
                <a:latin typeface="TIM Sans" panose="02020503040602060503" pitchFamily="18" charset="0"/>
                <a:ea typeface="+mj-ea"/>
                <a:cs typeface="Arial" panose="020B0604020202020204" pitchFamily="34" charset="0"/>
              </a:defRPr>
            </a:lvl1pPr>
          </a:lstStyle>
          <a:p>
            <a:r>
              <a:rPr lang="it-IT" dirty="0"/>
              <a:t>Piano Italia Digitale 2026</a:t>
            </a:r>
          </a:p>
        </p:txBody>
      </p:sp>
      <p:pic>
        <p:nvPicPr>
          <p:cNvPr id="3" name="Immagine 2">
            <a:extLst>
              <a:ext uri="{FF2B5EF4-FFF2-40B4-BE49-F238E27FC236}">
                <a16:creationId xmlns:a16="http://schemas.microsoft.com/office/drawing/2014/main" id="{05874C9D-5492-B653-9E4B-8B72B341BB1D}"/>
              </a:ext>
            </a:extLst>
          </p:cNvPr>
          <p:cNvPicPr>
            <a:picLocks noChangeAspect="1"/>
          </p:cNvPicPr>
          <p:nvPr/>
        </p:nvPicPr>
        <p:blipFill rotWithShape="1">
          <a:blip r:embed="rId2"/>
          <a:srcRect l="19321" t="24203" r="20027" b="18550"/>
          <a:stretch/>
        </p:blipFill>
        <p:spPr>
          <a:xfrm>
            <a:off x="223783" y="1786984"/>
            <a:ext cx="7934618" cy="4212600"/>
          </a:xfrm>
          <a:prstGeom prst="rect">
            <a:avLst/>
          </a:prstGeom>
        </p:spPr>
      </p:pic>
      <p:sp>
        <p:nvSpPr>
          <p:cNvPr id="5" name="CasellaDiTesto 4">
            <a:extLst>
              <a:ext uri="{FF2B5EF4-FFF2-40B4-BE49-F238E27FC236}">
                <a16:creationId xmlns:a16="http://schemas.microsoft.com/office/drawing/2014/main" id="{0CB28F85-BE20-1C82-2B6B-283D54AAB62F}"/>
              </a:ext>
            </a:extLst>
          </p:cNvPr>
          <p:cNvSpPr txBox="1"/>
          <p:nvPr/>
        </p:nvSpPr>
        <p:spPr>
          <a:xfrm>
            <a:off x="289391" y="1049577"/>
            <a:ext cx="7212423" cy="307777"/>
          </a:xfrm>
          <a:prstGeom prst="rect">
            <a:avLst/>
          </a:prstGeom>
          <a:noFill/>
        </p:spPr>
        <p:txBody>
          <a:bodyPr wrap="square" rtlCol="0">
            <a:spAutoFit/>
          </a:bodyPr>
          <a:lstStyle/>
          <a:p>
            <a:pPr algn="just"/>
            <a:r>
              <a:rPr lang="it-IT" sz="1400" dirty="0">
                <a:solidFill>
                  <a:srgbClr val="000000"/>
                </a:solidFill>
                <a:latin typeface="TIM Sans" panose="02020503040602060503"/>
                <a:cs typeface="Times New Roman" panose="02020603050405020304" pitchFamily="18" charset="0"/>
              </a:rPr>
              <a:t>Il Piano Italia Digitale 2026 si sviluppa lungo 2 assi: </a:t>
            </a:r>
            <a:r>
              <a:rPr lang="it-IT" sz="1400" b="1" dirty="0">
                <a:solidFill>
                  <a:srgbClr val="000000"/>
                </a:solidFill>
                <a:latin typeface="TIM Sans" panose="02020503040602060503"/>
                <a:cs typeface="Times New Roman" panose="02020603050405020304" pitchFamily="18" charset="0"/>
              </a:rPr>
              <a:t>Reti Ultraveloci </a:t>
            </a:r>
            <a:r>
              <a:rPr lang="it-IT" sz="1400" dirty="0">
                <a:solidFill>
                  <a:srgbClr val="000000"/>
                </a:solidFill>
                <a:latin typeface="TIM Sans" panose="02020503040602060503"/>
                <a:cs typeface="Times New Roman" panose="02020603050405020304" pitchFamily="18" charset="0"/>
              </a:rPr>
              <a:t>e </a:t>
            </a:r>
            <a:r>
              <a:rPr lang="it-IT" sz="1400" b="1" dirty="0">
                <a:solidFill>
                  <a:srgbClr val="000000"/>
                </a:solidFill>
                <a:latin typeface="TIM Sans" panose="02020503040602060503"/>
                <a:cs typeface="Times New Roman" panose="02020603050405020304" pitchFamily="18" charset="0"/>
              </a:rPr>
              <a:t>Digitalizzazione della PA</a:t>
            </a:r>
            <a:endParaRPr lang="it-IT" sz="1400" b="1" dirty="0">
              <a:effectLst/>
              <a:latin typeface="TIM Sans" panose="02020503040602060503"/>
              <a:ea typeface="Calibri" panose="020F0502020204030204" pitchFamily="34" charset="0"/>
              <a:cs typeface="Times New Roman" panose="02020603050405020304" pitchFamily="18" charset="0"/>
            </a:endParaRPr>
          </a:p>
        </p:txBody>
      </p:sp>
      <p:pic>
        <p:nvPicPr>
          <p:cNvPr id="10" name="Immagine 9">
            <a:extLst>
              <a:ext uri="{FF2B5EF4-FFF2-40B4-BE49-F238E27FC236}">
                <a16:creationId xmlns:a16="http://schemas.microsoft.com/office/drawing/2014/main" id="{407AE419-E9A4-1534-75BC-FD10E3559A82}"/>
              </a:ext>
            </a:extLst>
          </p:cNvPr>
          <p:cNvPicPr>
            <a:picLocks noChangeAspect="1"/>
          </p:cNvPicPr>
          <p:nvPr/>
        </p:nvPicPr>
        <p:blipFill rotWithShape="1">
          <a:blip r:embed="rId3"/>
          <a:srcRect l="20416" t="39407" r="52583" b="12741"/>
          <a:stretch/>
        </p:blipFill>
        <p:spPr>
          <a:xfrm>
            <a:off x="8267520" y="267468"/>
            <a:ext cx="3048442" cy="3039033"/>
          </a:xfrm>
          <a:prstGeom prst="rect">
            <a:avLst/>
          </a:prstGeom>
        </p:spPr>
      </p:pic>
      <p:pic>
        <p:nvPicPr>
          <p:cNvPr id="12" name="Immagine 11">
            <a:extLst>
              <a:ext uri="{FF2B5EF4-FFF2-40B4-BE49-F238E27FC236}">
                <a16:creationId xmlns:a16="http://schemas.microsoft.com/office/drawing/2014/main" id="{7B1FE2FF-7805-3C73-5E67-71860E34C1D2}"/>
              </a:ext>
            </a:extLst>
          </p:cNvPr>
          <p:cNvPicPr>
            <a:picLocks noChangeAspect="1"/>
          </p:cNvPicPr>
          <p:nvPr/>
        </p:nvPicPr>
        <p:blipFill rotWithShape="1">
          <a:blip r:embed="rId4"/>
          <a:srcRect l="20666" t="33037" r="52667" b="17120"/>
          <a:stretch/>
        </p:blipFill>
        <p:spPr>
          <a:xfrm>
            <a:off x="8267520" y="3459874"/>
            <a:ext cx="3048442" cy="3205085"/>
          </a:xfrm>
          <a:prstGeom prst="rect">
            <a:avLst/>
          </a:prstGeom>
        </p:spPr>
      </p:pic>
    </p:spTree>
    <p:extLst>
      <p:ext uri="{BB962C8B-B14F-4D97-AF65-F5344CB8AC3E}">
        <p14:creationId xmlns:p14="http://schemas.microsoft.com/office/powerpoint/2010/main" val="1224099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568CEC7D-2463-2002-2F96-CACADD645426}"/>
              </a:ext>
            </a:extLst>
          </p:cNvPr>
          <p:cNvPicPr>
            <a:picLocks noChangeAspect="1"/>
          </p:cNvPicPr>
          <p:nvPr/>
        </p:nvPicPr>
        <p:blipFill rotWithShape="1">
          <a:blip r:embed="rId2"/>
          <a:srcRect l="19500" t="25038" r="19417" b="16740"/>
          <a:stretch/>
        </p:blipFill>
        <p:spPr>
          <a:xfrm>
            <a:off x="1587881" y="1117600"/>
            <a:ext cx="9171713" cy="4917440"/>
          </a:xfrm>
          <a:prstGeom prst="rect">
            <a:avLst/>
          </a:prstGeom>
        </p:spPr>
      </p:pic>
      <p:sp>
        <p:nvSpPr>
          <p:cNvPr id="6" name="Titolo 1">
            <a:extLst>
              <a:ext uri="{FF2B5EF4-FFF2-40B4-BE49-F238E27FC236}">
                <a16:creationId xmlns:a16="http://schemas.microsoft.com/office/drawing/2014/main" id="{49FB9E38-AE61-A709-C358-9C93EB1048CA}"/>
              </a:ext>
            </a:extLst>
          </p:cNvPr>
          <p:cNvSpPr txBox="1">
            <a:spLocks/>
          </p:cNvSpPr>
          <p:nvPr/>
        </p:nvSpPr>
        <p:spPr>
          <a:xfrm>
            <a:off x="437322" y="263775"/>
            <a:ext cx="11256510"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defPPr>
              <a:defRPr lang="it-IT"/>
            </a:defPPr>
            <a:lvl1pPr>
              <a:spcBef>
                <a:spcPct val="0"/>
              </a:spcBef>
              <a:buNone/>
              <a:defRPr sz="2400" b="1" baseline="0">
                <a:solidFill>
                  <a:srgbClr val="FF0000"/>
                </a:solidFill>
                <a:latin typeface="TIM Sans" panose="02020503040602060503" pitchFamily="18" charset="0"/>
                <a:ea typeface="+mj-ea"/>
                <a:cs typeface="Arial" panose="020B0604020202020204" pitchFamily="34" charset="0"/>
              </a:defRPr>
            </a:lvl1pPr>
          </a:lstStyle>
          <a:p>
            <a:r>
              <a:rPr lang="it-IT" dirty="0"/>
              <a:t>Piano Italia Digitale 2026 - Investimenti</a:t>
            </a:r>
          </a:p>
        </p:txBody>
      </p:sp>
    </p:spTree>
    <p:extLst>
      <p:ext uri="{BB962C8B-B14F-4D97-AF65-F5344CB8AC3E}">
        <p14:creationId xmlns:p14="http://schemas.microsoft.com/office/powerpoint/2010/main" val="840248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C74606BB-856E-677A-E6CD-9261AF75F4B7}"/>
              </a:ext>
            </a:extLst>
          </p:cNvPr>
          <p:cNvSpPr txBox="1">
            <a:spLocks/>
          </p:cNvSpPr>
          <p:nvPr/>
        </p:nvSpPr>
        <p:spPr>
          <a:xfrm>
            <a:off x="437322" y="263775"/>
            <a:ext cx="11256510"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defPPr>
              <a:defRPr lang="it-IT"/>
            </a:defPPr>
            <a:lvl1pPr>
              <a:spcBef>
                <a:spcPct val="0"/>
              </a:spcBef>
              <a:buNone/>
              <a:defRPr sz="2400" b="1" baseline="0">
                <a:solidFill>
                  <a:srgbClr val="FF0000"/>
                </a:solidFill>
                <a:latin typeface="TIM Sans" panose="02020503040602060503" pitchFamily="18" charset="0"/>
                <a:ea typeface="+mj-ea"/>
                <a:cs typeface="Arial" panose="020B0604020202020204" pitchFamily="34" charset="0"/>
              </a:defRPr>
            </a:lvl1pPr>
          </a:lstStyle>
          <a:p>
            <a:r>
              <a:rPr lang="it-IT" dirty="0"/>
              <a:t>Target del Digital </a:t>
            </a:r>
            <a:r>
              <a:rPr lang="it-IT" dirty="0" err="1"/>
              <a:t>Compass</a:t>
            </a:r>
            <a:r>
              <a:rPr lang="it-IT" dirty="0"/>
              <a:t> EU 2030 a confronto con quelli del Piano Italia Digitale 2026</a:t>
            </a:r>
          </a:p>
        </p:txBody>
      </p:sp>
      <p:pic>
        <p:nvPicPr>
          <p:cNvPr id="6" name="Immagine 5">
            <a:extLst>
              <a:ext uri="{FF2B5EF4-FFF2-40B4-BE49-F238E27FC236}">
                <a16:creationId xmlns:a16="http://schemas.microsoft.com/office/drawing/2014/main" id="{974CD054-AAE9-66DF-77A4-512592A5AEB0}"/>
              </a:ext>
            </a:extLst>
          </p:cNvPr>
          <p:cNvPicPr>
            <a:picLocks noChangeAspect="1"/>
          </p:cNvPicPr>
          <p:nvPr/>
        </p:nvPicPr>
        <p:blipFill rotWithShape="1">
          <a:blip r:embed="rId2"/>
          <a:srcRect l="12717" t="15507" r="14321" b="10580"/>
          <a:stretch/>
        </p:blipFill>
        <p:spPr>
          <a:xfrm>
            <a:off x="1093304" y="906978"/>
            <a:ext cx="9676001" cy="5513699"/>
          </a:xfrm>
          <a:prstGeom prst="rect">
            <a:avLst/>
          </a:prstGeom>
          <a:ln>
            <a:solidFill>
              <a:schemeClr val="bg1">
                <a:lumMod val="65000"/>
              </a:schemeClr>
            </a:solidFill>
          </a:ln>
        </p:spPr>
      </p:pic>
    </p:spTree>
    <p:extLst>
      <p:ext uri="{BB962C8B-B14F-4D97-AF65-F5344CB8AC3E}">
        <p14:creationId xmlns:p14="http://schemas.microsoft.com/office/powerpoint/2010/main" val="29874508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C74606BB-856E-677A-E6CD-9261AF75F4B7}"/>
              </a:ext>
            </a:extLst>
          </p:cNvPr>
          <p:cNvSpPr txBox="1">
            <a:spLocks/>
          </p:cNvSpPr>
          <p:nvPr/>
        </p:nvSpPr>
        <p:spPr>
          <a:xfrm>
            <a:off x="437322" y="263775"/>
            <a:ext cx="11256510"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defPPr>
              <a:defRPr lang="it-IT"/>
            </a:defPPr>
            <a:lvl1pPr>
              <a:spcBef>
                <a:spcPct val="0"/>
              </a:spcBef>
              <a:buNone/>
              <a:defRPr sz="2400" b="1" baseline="0">
                <a:solidFill>
                  <a:srgbClr val="FF0000"/>
                </a:solidFill>
                <a:latin typeface="TIM Sans" panose="02020503040602060503" pitchFamily="18" charset="0"/>
                <a:ea typeface="+mj-ea"/>
                <a:cs typeface="Arial" panose="020B0604020202020204" pitchFamily="34" charset="0"/>
              </a:defRPr>
            </a:lvl1pPr>
          </a:lstStyle>
          <a:p>
            <a:r>
              <a:rPr lang="it-IT" dirty="0"/>
              <a:t>Piano Italia Digitale 2026 - Obiettivi di Connettività al 2026</a:t>
            </a:r>
          </a:p>
        </p:txBody>
      </p:sp>
      <p:pic>
        <p:nvPicPr>
          <p:cNvPr id="3" name="Immagine 2">
            <a:extLst>
              <a:ext uri="{FF2B5EF4-FFF2-40B4-BE49-F238E27FC236}">
                <a16:creationId xmlns:a16="http://schemas.microsoft.com/office/drawing/2014/main" id="{11830D42-3077-332D-E643-9E0379B4A514}"/>
              </a:ext>
            </a:extLst>
          </p:cNvPr>
          <p:cNvPicPr>
            <a:picLocks noChangeAspect="1"/>
          </p:cNvPicPr>
          <p:nvPr/>
        </p:nvPicPr>
        <p:blipFill rotWithShape="1">
          <a:blip r:embed="rId2"/>
          <a:srcRect l="27636" t="33294" r="28424" b="25177"/>
          <a:stretch/>
        </p:blipFill>
        <p:spPr>
          <a:xfrm>
            <a:off x="64372" y="2149094"/>
            <a:ext cx="6146537" cy="3267731"/>
          </a:xfrm>
          <a:prstGeom prst="rect">
            <a:avLst/>
          </a:prstGeom>
          <a:ln>
            <a:solidFill>
              <a:schemeClr val="bg1">
                <a:lumMod val="65000"/>
              </a:schemeClr>
            </a:solidFill>
          </a:ln>
        </p:spPr>
      </p:pic>
      <p:pic>
        <p:nvPicPr>
          <p:cNvPr id="9" name="Immagine 8">
            <a:extLst>
              <a:ext uri="{FF2B5EF4-FFF2-40B4-BE49-F238E27FC236}">
                <a16:creationId xmlns:a16="http://schemas.microsoft.com/office/drawing/2014/main" id="{DEA4F8B7-048C-B84F-AC60-7682109320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9570" y="2138934"/>
            <a:ext cx="5807578" cy="3267731"/>
          </a:xfrm>
          <a:prstGeom prst="rect">
            <a:avLst/>
          </a:prstGeom>
          <a:ln>
            <a:solidFill>
              <a:schemeClr val="bg1">
                <a:lumMod val="65000"/>
              </a:schemeClr>
            </a:solidFill>
          </a:ln>
        </p:spPr>
      </p:pic>
    </p:spTree>
    <p:extLst>
      <p:ext uri="{BB962C8B-B14F-4D97-AF65-F5344CB8AC3E}">
        <p14:creationId xmlns:p14="http://schemas.microsoft.com/office/powerpoint/2010/main" val="129974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C74606BB-856E-677A-E6CD-9261AF75F4B7}"/>
              </a:ext>
            </a:extLst>
          </p:cNvPr>
          <p:cNvSpPr txBox="1">
            <a:spLocks/>
          </p:cNvSpPr>
          <p:nvPr/>
        </p:nvSpPr>
        <p:spPr>
          <a:xfrm>
            <a:off x="437322" y="263775"/>
            <a:ext cx="11256510"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defPPr>
              <a:defRPr lang="it-IT"/>
            </a:defPPr>
            <a:lvl1pPr>
              <a:spcBef>
                <a:spcPct val="0"/>
              </a:spcBef>
              <a:buNone/>
              <a:defRPr sz="2400" b="1" baseline="0">
                <a:solidFill>
                  <a:srgbClr val="FF0000"/>
                </a:solidFill>
                <a:latin typeface="TIM Sans" panose="02020503040602060503" pitchFamily="18" charset="0"/>
                <a:ea typeface="+mj-ea"/>
                <a:cs typeface="Arial" panose="020B0604020202020204" pitchFamily="34" charset="0"/>
              </a:defRPr>
            </a:lvl1pPr>
          </a:lstStyle>
          <a:p>
            <a:r>
              <a:rPr lang="it-IT" dirty="0"/>
              <a:t>Piano Italia Digitale 2026 – Architettura di riferimento per la PA Digitale</a:t>
            </a:r>
          </a:p>
        </p:txBody>
      </p:sp>
      <p:pic>
        <p:nvPicPr>
          <p:cNvPr id="7" name="Immagine 6">
            <a:extLst>
              <a:ext uri="{FF2B5EF4-FFF2-40B4-BE49-F238E27FC236}">
                <a16:creationId xmlns:a16="http://schemas.microsoft.com/office/drawing/2014/main" id="{4A8C7491-368B-9DAC-FE8A-C35CCFCA772B}"/>
              </a:ext>
            </a:extLst>
          </p:cNvPr>
          <p:cNvPicPr>
            <a:picLocks noChangeAspect="1"/>
          </p:cNvPicPr>
          <p:nvPr/>
        </p:nvPicPr>
        <p:blipFill rotWithShape="1">
          <a:blip r:embed="rId2"/>
          <a:srcRect l="26413" t="28551" r="26712" b="14493"/>
          <a:stretch/>
        </p:blipFill>
        <p:spPr>
          <a:xfrm>
            <a:off x="1588236" y="695739"/>
            <a:ext cx="8698761" cy="5945415"/>
          </a:xfrm>
          <a:prstGeom prst="rect">
            <a:avLst/>
          </a:prstGeom>
        </p:spPr>
      </p:pic>
    </p:spTree>
    <p:extLst>
      <p:ext uri="{BB962C8B-B14F-4D97-AF65-F5344CB8AC3E}">
        <p14:creationId xmlns:p14="http://schemas.microsoft.com/office/powerpoint/2010/main" val="8840156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1">
            <a:extLst>
              <a:ext uri="{FF2B5EF4-FFF2-40B4-BE49-F238E27FC236}">
                <a16:creationId xmlns:a16="http://schemas.microsoft.com/office/drawing/2014/main" id="{82DFCAF6-27A1-4CDC-A3F7-7005603D7EF3}"/>
              </a:ext>
            </a:extLst>
          </p:cNvPr>
          <p:cNvSpPr>
            <a:spLocks noGrp="1"/>
          </p:cNvSpPr>
          <p:nvPr>
            <p:ph type="title"/>
          </p:nvPr>
        </p:nvSpPr>
        <p:spPr>
          <a:xfrm>
            <a:off x="616319" y="289319"/>
            <a:ext cx="11289735" cy="3556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algn="l"/>
            <a:r>
              <a:rPr lang="it-IT" dirty="0">
                <a:solidFill>
                  <a:srgbClr val="FF0000"/>
                </a:solidFill>
                <a:latin typeface="TIM Sans" panose="02020503040602060503" pitchFamily="18" charset="0"/>
                <a:cs typeface="Arial" panose="020B0604020202020204" pitchFamily="34" charset="0"/>
              </a:rPr>
              <a:t>Il ruolo dell’ICT per lo sviluppo: teoria delle ˝6 I˝ per investimenti sulle ˝3 T˝</a:t>
            </a:r>
            <a:br>
              <a:rPr lang="it-IT" dirty="0">
                <a:solidFill>
                  <a:srgbClr val="FF0000"/>
                </a:solidFill>
                <a:latin typeface="TIM Sans" panose="02020503040602060503" pitchFamily="18" charset="0"/>
                <a:cs typeface="Arial" panose="020B0604020202020204" pitchFamily="34" charset="0"/>
              </a:rPr>
            </a:br>
            <a:endParaRPr lang="it-IT" dirty="0">
              <a:solidFill>
                <a:srgbClr val="FF0000"/>
              </a:solidFill>
              <a:latin typeface="TIM Sans" panose="02020503040602060503" pitchFamily="18" charset="0"/>
              <a:cs typeface="Arial" panose="020B0604020202020204" pitchFamily="34" charset="0"/>
            </a:endParaRPr>
          </a:p>
        </p:txBody>
      </p:sp>
      <p:sp>
        <p:nvSpPr>
          <p:cNvPr id="6" name="Titolo 1">
            <a:extLst>
              <a:ext uri="{FF2B5EF4-FFF2-40B4-BE49-F238E27FC236}">
                <a16:creationId xmlns:a16="http://schemas.microsoft.com/office/drawing/2014/main" id="{ACF27170-EA5B-471C-90A5-3F6B7C284138}"/>
              </a:ext>
            </a:extLst>
          </p:cNvPr>
          <p:cNvSpPr txBox="1">
            <a:spLocks/>
          </p:cNvSpPr>
          <p:nvPr/>
        </p:nvSpPr>
        <p:spPr>
          <a:xfrm>
            <a:off x="616319" y="819616"/>
            <a:ext cx="11167185" cy="5863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lvl1pPr algn="ctr" defTabSz="914400" rtl="0" eaLnBrk="1" latinLnBrk="0" hangingPunct="1">
              <a:spcBef>
                <a:spcPct val="0"/>
              </a:spcBef>
              <a:buNone/>
              <a:defRPr sz="2400" b="1" kern="1200" baseline="0">
                <a:solidFill>
                  <a:schemeClr val="tx1"/>
                </a:solidFill>
                <a:latin typeface="TIM Sans Light" panose="02020503040602060503" pitchFamily="18" charset="0"/>
                <a:ea typeface="+mj-ea"/>
                <a:cs typeface="+mj-cs"/>
              </a:defRPr>
            </a:lvl1pPr>
          </a:lstStyle>
          <a:p>
            <a:pPr algn="just"/>
            <a:r>
              <a:rPr lang="it-IT" sz="1600" b="0" dirty="0">
                <a:solidFill>
                  <a:srgbClr val="002060"/>
                </a:solidFill>
                <a:latin typeface="TIM Sans" panose="02020503040602060503" pitchFamily="18" charset="0"/>
                <a:ea typeface="+mn-ea"/>
                <a:cs typeface="+mn-cs"/>
              </a:rPr>
              <a:t>Il ruolo dell’ICT è fondamentale per poter applicare su base territoriale la </a:t>
            </a:r>
            <a:r>
              <a:rPr lang="it-IT" sz="1600" dirty="0">
                <a:solidFill>
                  <a:srgbClr val="002060"/>
                </a:solidFill>
                <a:latin typeface="TIM Sans" panose="02020503040602060503" pitchFamily="18" charset="0"/>
                <a:ea typeface="+mn-ea"/>
                <a:cs typeface="+mn-cs"/>
              </a:rPr>
              <a:t>teoria delle "6 I"</a:t>
            </a:r>
            <a:r>
              <a:rPr lang="it-IT" sz="1600" b="0" dirty="0">
                <a:solidFill>
                  <a:srgbClr val="002060"/>
                </a:solidFill>
                <a:latin typeface="TIM Sans" panose="02020503040602060503" pitchFamily="18" charset="0"/>
                <a:ea typeface="+mn-ea"/>
                <a:cs typeface="+mn-cs"/>
              </a:rPr>
              <a:t>, ovvero i </a:t>
            </a:r>
            <a:r>
              <a:rPr lang="it-IT" sz="1600" dirty="0">
                <a:solidFill>
                  <a:srgbClr val="002060"/>
                </a:solidFill>
                <a:latin typeface="TIM Sans" panose="02020503040602060503" pitchFamily="18" charset="0"/>
                <a:ea typeface="+mn-ea"/>
                <a:cs typeface="+mn-cs"/>
              </a:rPr>
              <a:t>sei fattori di competitività dell'economia</a:t>
            </a:r>
            <a:r>
              <a:rPr lang="it-IT" sz="1600" b="0" dirty="0">
                <a:solidFill>
                  <a:srgbClr val="002060"/>
                </a:solidFill>
                <a:latin typeface="TIM Sans" panose="02020503040602060503" pitchFamily="18" charset="0"/>
                <a:ea typeface="+mn-ea"/>
                <a:cs typeface="+mn-cs"/>
              </a:rPr>
              <a:t>, della conoscenza e dello sviluppo:</a:t>
            </a:r>
          </a:p>
          <a:p>
            <a:pPr marL="442913" indent="-285750" algn="just">
              <a:buFont typeface="Arial" panose="020B0604020202020204" pitchFamily="34" charset="0"/>
              <a:buChar char="•"/>
            </a:pPr>
            <a:r>
              <a:rPr lang="it-IT" sz="1600" dirty="0">
                <a:solidFill>
                  <a:srgbClr val="002060"/>
                </a:solidFill>
                <a:latin typeface="TIM Sans" panose="02020503040602060503" pitchFamily="18" charset="0"/>
                <a:ea typeface="+mn-ea"/>
                <a:cs typeface="+mn-cs"/>
              </a:rPr>
              <a:t>Investimenti</a:t>
            </a:r>
          </a:p>
          <a:p>
            <a:pPr marL="442913" indent="-285750" algn="just">
              <a:buFont typeface="Arial" panose="020B0604020202020204" pitchFamily="34" charset="0"/>
              <a:buChar char="•"/>
            </a:pPr>
            <a:r>
              <a:rPr lang="it-IT" sz="1600" dirty="0">
                <a:solidFill>
                  <a:srgbClr val="002060"/>
                </a:solidFill>
                <a:latin typeface="TIM Sans" panose="02020503040602060503" pitchFamily="18" charset="0"/>
                <a:ea typeface="+mn-ea"/>
                <a:cs typeface="+mn-cs"/>
              </a:rPr>
              <a:t>Integrazione locale</a:t>
            </a:r>
          </a:p>
          <a:p>
            <a:pPr marL="442913" indent="-285750" algn="just">
              <a:buFont typeface="Arial" panose="020B0604020202020204" pitchFamily="34" charset="0"/>
              <a:buChar char="•"/>
            </a:pPr>
            <a:r>
              <a:rPr lang="it-IT" sz="1600" dirty="0">
                <a:solidFill>
                  <a:srgbClr val="002060"/>
                </a:solidFill>
                <a:latin typeface="TIM Sans" panose="02020503040602060503" pitchFamily="18" charset="0"/>
                <a:ea typeface="+mn-ea"/>
                <a:cs typeface="+mn-cs"/>
              </a:rPr>
              <a:t>Integrazione internazionale</a:t>
            </a:r>
          </a:p>
          <a:p>
            <a:pPr marL="442913" indent="-285750" algn="just">
              <a:buFont typeface="Arial" panose="020B0604020202020204" pitchFamily="34" charset="0"/>
              <a:buChar char="•"/>
            </a:pPr>
            <a:r>
              <a:rPr lang="it-IT" sz="1600" dirty="0">
                <a:solidFill>
                  <a:srgbClr val="002060"/>
                </a:solidFill>
                <a:latin typeface="TIM Sans" panose="02020503040602060503" pitchFamily="18" charset="0"/>
                <a:ea typeface="+mn-ea"/>
                <a:cs typeface="+mn-cs"/>
              </a:rPr>
              <a:t>Interazione</a:t>
            </a:r>
          </a:p>
          <a:p>
            <a:pPr marL="442913" indent="-285750" algn="just">
              <a:buFont typeface="Arial" panose="020B0604020202020204" pitchFamily="34" charset="0"/>
              <a:buChar char="•"/>
            </a:pPr>
            <a:r>
              <a:rPr lang="it-IT" sz="1600" dirty="0">
                <a:solidFill>
                  <a:srgbClr val="002060"/>
                </a:solidFill>
                <a:latin typeface="TIM Sans" panose="02020503040602060503" pitchFamily="18" charset="0"/>
                <a:ea typeface="+mn-ea"/>
                <a:cs typeface="+mn-cs"/>
              </a:rPr>
              <a:t>Intelligenze</a:t>
            </a:r>
          </a:p>
          <a:p>
            <a:pPr marL="442913" indent="-285750" algn="just">
              <a:buFont typeface="Arial" panose="020B0604020202020204" pitchFamily="34" charset="0"/>
              <a:buChar char="•"/>
            </a:pPr>
            <a:r>
              <a:rPr lang="it-IT" sz="1600" dirty="0">
                <a:solidFill>
                  <a:srgbClr val="002060"/>
                </a:solidFill>
                <a:latin typeface="TIM Sans" panose="02020503040602060503" pitchFamily="18" charset="0"/>
                <a:ea typeface="+mn-ea"/>
                <a:cs typeface="+mn-cs"/>
              </a:rPr>
              <a:t>Innovazione</a:t>
            </a:r>
          </a:p>
          <a:p>
            <a:pPr algn="just"/>
            <a:endParaRPr lang="it-IT" sz="1600" b="0" dirty="0">
              <a:solidFill>
                <a:srgbClr val="002060"/>
              </a:solidFill>
              <a:latin typeface="TIM Sans" panose="02020503040602060503" pitchFamily="18" charset="0"/>
              <a:ea typeface="+mn-ea"/>
              <a:cs typeface="+mn-cs"/>
            </a:endParaRPr>
          </a:p>
          <a:p>
            <a:pPr algn="just"/>
            <a:r>
              <a:rPr lang="it-IT" sz="1600" b="0" dirty="0">
                <a:solidFill>
                  <a:srgbClr val="002060"/>
                </a:solidFill>
                <a:latin typeface="TIM Sans" panose="02020503040602060503" pitchFamily="18" charset="0"/>
                <a:ea typeface="+mn-ea"/>
                <a:cs typeface="+mn-cs"/>
              </a:rPr>
              <a:t>L'obiettivo è quello di realizzare il </a:t>
            </a:r>
            <a:r>
              <a:rPr lang="it-IT" sz="1600" dirty="0">
                <a:solidFill>
                  <a:srgbClr val="002060"/>
                </a:solidFill>
                <a:latin typeface="TIM Sans" panose="02020503040602060503" pitchFamily="18" charset="0"/>
                <a:ea typeface="+mn-ea"/>
                <a:cs typeface="+mn-cs"/>
              </a:rPr>
              <a:t>networking della conoscenza</a:t>
            </a:r>
            <a:r>
              <a:rPr lang="it-IT" sz="1600" b="0" dirty="0">
                <a:solidFill>
                  <a:srgbClr val="002060"/>
                </a:solidFill>
                <a:latin typeface="TIM Sans" panose="02020503040602060503" pitchFamily="18" charset="0"/>
                <a:ea typeface="+mn-ea"/>
                <a:cs typeface="+mn-cs"/>
              </a:rPr>
              <a:t>, ovvero la compresenza in rete di soggetti pubblici e privati, per poter implementare una politica di </a:t>
            </a:r>
            <a:r>
              <a:rPr lang="it-IT" sz="1600" dirty="0">
                <a:solidFill>
                  <a:srgbClr val="002060"/>
                </a:solidFill>
                <a:latin typeface="TIM Sans" panose="02020503040602060503" pitchFamily="18" charset="0"/>
                <a:ea typeface="+mn-ea"/>
                <a:cs typeface="+mn-cs"/>
              </a:rPr>
              <a:t>TKM </a:t>
            </a:r>
            <a:r>
              <a:rPr lang="it-IT" sz="1600" b="0" dirty="0">
                <a:solidFill>
                  <a:srgbClr val="002060"/>
                </a:solidFill>
                <a:latin typeface="TIM Sans" panose="02020503040602060503" pitchFamily="18" charset="0"/>
                <a:ea typeface="+mn-ea"/>
                <a:cs typeface="+mn-cs"/>
              </a:rPr>
              <a:t>(Knowledge Management Territoriale) mirante a promuovere:</a:t>
            </a:r>
          </a:p>
          <a:p>
            <a:pPr marL="442913" indent="-285750" algn="just">
              <a:buFont typeface="Arial" panose="020B0604020202020204" pitchFamily="34" charset="0"/>
              <a:buChar char="•"/>
            </a:pPr>
            <a:r>
              <a:rPr lang="it-IT" sz="1600" b="0" dirty="0">
                <a:solidFill>
                  <a:srgbClr val="002060"/>
                </a:solidFill>
                <a:latin typeface="TIM Sans" panose="02020503040602060503" pitchFamily="18" charset="0"/>
                <a:ea typeface="+mn-ea"/>
                <a:cs typeface="+mn-cs"/>
              </a:rPr>
              <a:t>l'</a:t>
            </a:r>
            <a:r>
              <a:rPr lang="it-IT" sz="1600" dirty="0">
                <a:solidFill>
                  <a:srgbClr val="002060"/>
                </a:solidFill>
                <a:latin typeface="TIM Sans" panose="02020503040602060503" pitchFamily="18" charset="0"/>
                <a:ea typeface="+mn-ea"/>
                <a:cs typeface="+mn-cs"/>
              </a:rPr>
              <a:t>accessibilità</a:t>
            </a:r>
            <a:r>
              <a:rPr lang="it-IT" sz="1600" b="0" dirty="0">
                <a:solidFill>
                  <a:srgbClr val="002060"/>
                </a:solidFill>
                <a:latin typeface="TIM Sans" panose="02020503040602060503" pitchFamily="18" charset="0"/>
                <a:ea typeface="+mn-ea"/>
                <a:cs typeface="+mn-cs"/>
              </a:rPr>
              <a:t> (accesso veloce alle conoscenze interne ed esterne)</a:t>
            </a:r>
          </a:p>
          <a:p>
            <a:pPr marL="442913" indent="-285750" algn="just">
              <a:buFont typeface="Arial" panose="020B0604020202020204" pitchFamily="34" charset="0"/>
              <a:buChar char="•"/>
            </a:pPr>
            <a:r>
              <a:rPr lang="it-IT" sz="1600" b="0" dirty="0">
                <a:solidFill>
                  <a:srgbClr val="002060"/>
                </a:solidFill>
                <a:latin typeface="TIM Sans" panose="02020503040602060503" pitchFamily="18" charset="0"/>
                <a:ea typeface="+mn-ea"/>
                <a:cs typeface="+mn-cs"/>
              </a:rPr>
              <a:t>la </a:t>
            </a:r>
            <a:r>
              <a:rPr lang="it-IT" sz="1600" dirty="0">
                <a:solidFill>
                  <a:srgbClr val="002060"/>
                </a:solidFill>
                <a:latin typeface="TIM Sans" panose="02020503040602060503" pitchFamily="18" charset="0"/>
                <a:ea typeface="+mn-ea"/>
                <a:cs typeface="+mn-cs"/>
              </a:rPr>
              <a:t>ricettività della cultura digitale</a:t>
            </a:r>
            <a:r>
              <a:rPr lang="it-IT" sz="1600" b="0" dirty="0">
                <a:solidFill>
                  <a:srgbClr val="002060"/>
                </a:solidFill>
                <a:latin typeface="TIM Sans" panose="02020503040602060503" pitchFamily="18" charset="0"/>
                <a:ea typeface="+mn-ea"/>
                <a:cs typeface="+mn-cs"/>
              </a:rPr>
              <a:t>; promuovere un'identità comune (senso di appartenenza)</a:t>
            </a:r>
          </a:p>
          <a:p>
            <a:pPr marL="442913" indent="-285750" algn="just">
              <a:buFont typeface="Arial" panose="020B0604020202020204" pitchFamily="34" charset="0"/>
              <a:buChar char="•"/>
            </a:pPr>
            <a:r>
              <a:rPr lang="it-IT" sz="1600" b="0" dirty="0">
                <a:solidFill>
                  <a:srgbClr val="002060"/>
                </a:solidFill>
                <a:latin typeface="TIM Sans" panose="02020503040602060503" pitchFamily="18" charset="0"/>
                <a:ea typeface="+mn-ea"/>
                <a:cs typeface="+mn-cs"/>
              </a:rPr>
              <a:t>la </a:t>
            </a:r>
            <a:r>
              <a:rPr lang="it-IT" sz="1600" dirty="0">
                <a:solidFill>
                  <a:srgbClr val="002060"/>
                </a:solidFill>
                <a:latin typeface="TIM Sans" panose="02020503040602060503" pitchFamily="18" charset="0"/>
                <a:ea typeface="+mn-ea"/>
                <a:cs typeface="+mn-cs"/>
              </a:rPr>
              <a:t>creatività individuale</a:t>
            </a:r>
          </a:p>
          <a:p>
            <a:pPr marL="442913" indent="-285750" algn="just">
              <a:buFont typeface="Arial" panose="020B0604020202020204" pitchFamily="34" charset="0"/>
              <a:buChar char="•"/>
            </a:pPr>
            <a:r>
              <a:rPr lang="it-IT" sz="1600" b="0" dirty="0">
                <a:solidFill>
                  <a:srgbClr val="002060"/>
                </a:solidFill>
                <a:latin typeface="TIM Sans" panose="02020503040602060503" pitchFamily="18" charset="0"/>
                <a:ea typeface="+mn-ea"/>
                <a:cs typeface="+mn-cs"/>
              </a:rPr>
              <a:t>l'</a:t>
            </a:r>
            <a:r>
              <a:rPr lang="it-IT" sz="1600" dirty="0">
                <a:solidFill>
                  <a:srgbClr val="002060"/>
                </a:solidFill>
                <a:latin typeface="TIM Sans" panose="02020503040602060503" pitchFamily="18" charset="0"/>
                <a:ea typeface="+mn-ea"/>
                <a:cs typeface="+mn-cs"/>
              </a:rPr>
              <a:t>imprenditorialità</a:t>
            </a:r>
          </a:p>
          <a:p>
            <a:pPr marL="442913" indent="-285750" algn="just">
              <a:buFont typeface="Arial" panose="020B0604020202020204" pitchFamily="34" charset="0"/>
              <a:buChar char="•"/>
            </a:pPr>
            <a:r>
              <a:rPr lang="it-IT" sz="1600" b="0" dirty="0" err="1">
                <a:solidFill>
                  <a:srgbClr val="002060"/>
                </a:solidFill>
                <a:latin typeface="TIM Sans" panose="02020503040602060503" pitchFamily="18" charset="0"/>
                <a:ea typeface="+mn-ea"/>
                <a:cs typeface="+mn-cs"/>
              </a:rPr>
              <a:t>I'</a:t>
            </a:r>
            <a:r>
              <a:rPr lang="it-IT" sz="1600" dirty="0" err="1">
                <a:solidFill>
                  <a:srgbClr val="002060"/>
                </a:solidFill>
                <a:latin typeface="TIM Sans" panose="02020503040602060503" pitchFamily="18" charset="0"/>
                <a:ea typeface="+mn-ea"/>
                <a:cs typeface="+mn-cs"/>
              </a:rPr>
              <a:t>apporto</a:t>
            </a:r>
            <a:r>
              <a:rPr lang="it-IT" sz="1600" dirty="0">
                <a:solidFill>
                  <a:srgbClr val="002060"/>
                </a:solidFill>
                <a:latin typeface="TIM Sans" panose="02020503040602060503" pitchFamily="18" charset="0"/>
                <a:ea typeface="+mn-ea"/>
                <a:cs typeface="+mn-cs"/>
              </a:rPr>
              <a:t> di nuove idee </a:t>
            </a:r>
            <a:r>
              <a:rPr lang="it-IT" sz="1600" b="0" dirty="0">
                <a:solidFill>
                  <a:srgbClr val="002060"/>
                </a:solidFill>
                <a:latin typeface="TIM Sans" panose="02020503040602060503" pitchFamily="18" charset="0"/>
                <a:ea typeface="+mn-ea"/>
                <a:cs typeface="+mn-cs"/>
              </a:rPr>
              <a:t>(Strategie Regionali Innovazione). </a:t>
            </a:r>
          </a:p>
          <a:p>
            <a:pPr algn="just"/>
            <a:r>
              <a:rPr lang="it-IT" sz="1600" b="0" dirty="0">
                <a:solidFill>
                  <a:srgbClr val="002060"/>
                </a:solidFill>
                <a:latin typeface="TIM Sans" panose="02020503040602060503" pitchFamily="18" charset="0"/>
                <a:ea typeface="+mn-ea"/>
                <a:cs typeface="+mn-cs"/>
              </a:rPr>
              <a:t> </a:t>
            </a:r>
          </a:p>
          <a:p>
            <a:pPr algn="just"/>
            <a:r>
              <a:rPr lang="it-IT" sz="1600" b="0">
                <a:solidFill>
                  <a:srgbClr val="002060"/>
                </a:solidFill>
                <a:latin typeface="TIM Sans" panose="02020503040602060503" pitchFamily="18" charset="0"/>
                <a:ea typeface="+mn-ea"/>
                <a:cs typeface="+mn-cs"/>
              </a:rPr>
              <a:t>I territori </a:t>
            </a:r>
            <a:r>
              <a:rPr lang="it-IT" sz="1600" b="0" dirty="0">
                <a:solidFill>
                  <a:srgbClr val="002060"/>
                </a:solidFill>
                <a:latin typeface="TIM Sans" panose="02020503040602060503" pitchFamily="18" charset="0"/>
                <a:ea typeface="+mn-ea"/>
                <a:cs typeface="+mn-cs"/>
              </a:rPr>
              <a:t>r</a:t>
            </a:r>
            <a:r>
              <a:rPr lang="it-IT" sz="1600" b="0">
                <a:solidFill>
                  <a:srgbClr val="002060"/>
                </a:solidFill>
                <a:latin typeface="TIM Sans" panose="02020503040602060503" pitchFamily="18" charset="0"/>
                <a:ea typeface="+mn-ea"/>
                <a:cs typeface="+mn-cs"/>
              </a:rPr>
              <a:t>egionali</a:t>
            </a:r>
            <a:r>
              <a:rPr lang="it-IT" sz="1600" b="0" dirty="0">
                <a:solidFill>
                  <a:srgbClr val="002060"/>
                </a:solidFill>
                <a:latin typeface="TIM Sans" panose="02020503040602060503" pitchFamily="18" charset="0"/>
                <a:ea typeface="+mn-ea"/>
                <a:cs typeface="+mn-cs"/>
              </a:rPr>
              <a:t>, puntando sul loro potenziale umano, possono vincere la sfida ed evolvere verso un </a:t>
            </a:r>
            <a:r>
              <a:rPr lang="it-IT" sz="1600" dirty="0">
                <a:solidFill>
                  <a:srgbClr val="002060"/>
                </a:solidFill>
                <a:latin typeface="TIM Sans" panose="02020503040602060503" pitchFamily="18" charset="0"/>
                <a:ea typeface="+mn-ea"/>
                <a:cs typeface="+mn-cs"/>
              </a:rPr>
              <a:t>modello di Learning-</a:t>
            </a:r>
            <a:r>
              <a:rPr lang="it-IT" sz="1600" dirty="0" err="1">
                <a:solidFill>
                  <a:srgbClr val="002060"/>
                </a:solidFill>
                <a:latin typeface="TIM Sans" panose="02020503040602060503" pitchFamily="18" charset="0"/>
                <a:ea typeface="+mn-ea"/>
                <a:cs typeface="+mn-cs"/>
              </a:rPr>
              <a:t>Region</a:t>
            </a:r>
            <a:r>
              <a:rPr lang="it-IT" sz="1600" b="0" dirty="0">
                <a:solidFill>
                  <a:srgbClr val="002060"/>
                </a:solidFill>
                <a:latin typeface="TIM Sans" panose="02020503040602060503" pitchFamily="18" charset="0"/>
                <a:ea typeface="+mn-ea"/>
                <a:cs typeface="+mn-cs"/>
              </a:rPr>
              <a:t> (evoluzione dei distretti industriali), anche </a:t>
            </a:r>
            <a:r>
              <a:rPr lang="it-IT" sz="1600" dirty="0">
                <a:solidFill>
                  <a:srgbClr val="002060"/>
                </a:solidFill>
                <a:latin typeface="TIM Sans" panose="02020503040602060503" pitchFamily="18" charset="0"/>
                <a:ea typeface="+mn-ea"/>
                <a:cs typeface="+mn-cs"/>
              </a:rPr>
              <a:t>investendo sulle "3 T" (Talento, Tecnologia, Tolleranza) </a:t>
            </a:r>
            <a:r>
              <a:rPr lang="it-IT" sz="1600" b="0" dirty="0">
                <a:solidFill>
                  <a:srgbClr val="002060"/>
                </a:solidFill>
                <a:latin typeface="TIM Sans" panose="02020503040602060503" pitchFamily="18" charset="0"/>
                <a:ea typeface="+mn-ea"/>
                <a:cs typeface="+mn-cs"/>
              </a:rPr>
              <a:t>e favorendo così la crescita di: </a:t>
            </a:r>
          </a:p>
          <a:p>
            <a:pPr marL="285750" indent="-285750" algn="just">
              <a:buFont typeface="Arial" panose="020B0604020202020204" pitchFamily="34" charset="0"/>
              <a:buChar char="•"/>
            </a:pPr>
            <a:r>
              <a:rPr lang="it-IT" sz="1600" dirty="0">
                <a:solidFill>
                  <a:srgbClr val="002060"/>
                </a:solidFill>
                <a:latin typeface="TIM Sans" panose="02020503040602060503" pitchFamily="18" charset="0"/>
                <a:ea typeface="+mn-ea"/>
                <a:cs typeface="+mn-cs"/>
              </a:rPr>
              <a:t>capitale umano </a:t>
            </a:r>
          </a:p>
          <a:p>
            <a:pPr marL="285750" indent="-285750" algn="just">
              <a:buFont typeface="Arial" panose="020B0604020202020204" pitchFamily="34" charset="0"/>
              <a:buChar char="•"/>
            </a:pPr>
            <a:r>
              <a:rPr lang="it-IT" sz="1600" dirty="0">
                <a:solidFill>
                  <a:srgbClr val="002060"/>
                </a:solidFill>
                <a:latin typeface="TIM Sans" panose="02020503040602060503" pitchFamily="18" charset="0"/>
                <a:ea typeface="+mn-ea"/>
                <a:cs typeface="+mn-cs"/>
              </a:rPr>
              <a:t>infrastrutture materiali ed immateriali dell'ICT</a:t>
            </a:r>
          </a:p>
          <a:p>
            <a:pPr marL="285750" indent="-285750" algn="just">
              <a:buFont typeface="Arial" panose="020B0604020202020204" pitchFamily="34" charset="0"/>
              <a:buChar char="•"/>
            </a:pPr>
            <a:r>
              <a:rPr lang="it-IT" sz="1600" dirty="0">
                <a:solidFill>
                  <a:srgbClr val="002060"/>
                </a:solidFill>
                <a:latin typeface="TIM Sans" panose="02020503040602060503" pitchFamily="18" charset="0"/>
                <a:ea typeface="+mn-ea"/>
                <a:cs typeface="+mn-cs"/>
              </a:rPr>
              <a:t>modernizzazione delle Pubbliche Amministrazioni</a:t>
            </a:r>
          </a:p>
          <a:p>
            <a:pPr marL="285750" indent="-285750" algn="just">
              <a:buFont typeface="Arial" panose="020B0604020202020204" pitchFamily="34" charset="0"/>
              <a:buChar char="•"/>
            </a:pPr>
            <a:r>
              <a:rPr lang="it-IT" sz="1600" dirty="0">
                <a:solidFill>
                  <a:srgbClr val="002060"/>
                </a:solidFill>
                <a:latin typeface="TIM Sans" panose="02020503040602060503" pitchFamily="18" charset="0"/>
                <a:ea typeface="+mn-ea"/>
                <a:cs typeface="+mn-cs"/>
              </a:rPr>
              <a:t>ambiente sociale e culturale</a:t>
            </a:r>
            <a:endParaRPr lang="it-IT" sz="1400" b="0" dirty="0">
              <a:solidFill>
                <a:srgbClr val="002060"/>
              </a:solidFill>
              <a:latin typeface="TIM Sans" panose="02020503040602060503" pitchFamily="18" charset="0"/>
              <a:ea typeface="+mn-ea"/>
              <a:cs typeface="+mn-cs"/>
            </a:endParaRPr>
          </a:p>
        </p:txBody>
      </p:sp>
    </p:spTree>
    <p:extLst>
      <p:ext uri="{BB962C8B-B14F-4D97-AF65-F5344CB8AC3E}">
        <p14:creationId xmlns:p14="http://schemas.microsoft.com/office/powerpoint/2010/main" val="140690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1">
            <a:extLst>
              <a:ext uri="{FF2B5EF4-FFF2-40B4-BE49-F238E27FC236}">
                <a16:creationId xmlns:a16="http://schemas.microsoft.com/office/drawing/2014/main" id="{82DFCAF6-27A1-4CDC-A3F7-7005603D7EF3}"/>
              </a:ext>
            </a:extLst>
          </p:cNvPr>
          <p:cNvSpPr>
            <a:spLocks noGrp="1"/>
          </p:cNvSpPr>
          <p:nvPr>
            <p:ph type="title"/>
          </p:nvPr>
        </p:nvSpPr>
        <p:spPr>
          <a:xfrm>
            <a:off x="484345" y="299710"/>
            <a:ext cx="9914593" cy="3556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algn="l"/>
            <a:r>
              <a:rPr lang="it-IT" dirty="0">
                <a:solidFill>
                  <a:srgbClr val="FF0000"/>
                </a:solidFill>
                <a:latin typeface="TIM Sans" panose="02020503040602060503" pitchFamily="18" charset="0"/>
                <a:cs typeface="Arial" panose="020B0604020202020204" pitchFamily="34" charset="0"/>
              </a:rPr>
              <a:t>L’Innovazione territoriale: Metodologie e Metriche per «Governarla»</a:t>
            </a:r>
            <a:br>
              <a:rPr lang="it-IT" dirty="0">
                <a:solidFill>
                  <a:srgbClr val="FF0000"/>
                </a:solidFill>
                <a:latin typeface="TIM Sans" panose="02020503040602060503" pitchFamily="18" charset="0"/>
                <a:cs typeface="Arial" panose="020B0604020202020204" pitchFamily="34" charset="0"/>
              </a:rPr>
            </a:br>
            <a:endParaRPr lang="it-IT" dirty="0">
              <a:solidFill>
                <a:srgbClr val="FF0000"/>
              </a:solidFill>
              <a:latin typeface="TIM Sans" panose="02020503040602060503" pitchFamily="18" charset="0"/>
              <a:cs typeface="Arial" panose="020B0604020202020204" pitchFamily="34" charset="0"/>
            </a:endParaRPr>
          </a:p>
        </p:txBody>
      </p:sp>
      <p:sp>
        <p:nvSpPr>
          <p:cNvPr id="6" name="Titolo 1">
            <a:extLst>
              <a:ext uri="{FF2B5EF4-FFF2-40B4-BE49-F238E27FC236}">
                <a16:creationId xmlns:a16="http://schemas.microsoft.com/office/drawing/2014/main" id="{ACF27170-EA5B-471C-90A5-3F6B7C284138}"/>
              </a:ext>
            </a:extLst>
          </p:cNvPr>
          <p:cNvSpPr txBox="1">
            <a:spLocks/>
          </p:cNvSpPr>
          <p:nvPr/>
        </p:nvSpPr>
        <p:spPr>
          <a:xfrm>
            <a:off x="484344" y="980606"/>
            <a:ext cx="10724125" cy="530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lvl1pPr algn="ctr" defTabSz="914400" rtl="0" eaLnBrk="1" latinLnBrk="0" hangingPunct="1">
              <a:spcBef>
                <a:spcPct val="0"/>
              </a:spcBef>
              <a:buNone/>
              <a:defRPr sz="2400" b="1" kern="1200" baseline="0">
                <a:solidFill>
                  <a:schemeClr val="tx1"/>
                </a:solidFill>
                <a:latin typeface="TIM Sans Light" panose="02020503040602060503" pitchFamily="18" charset="0"/>
                <a:ea typeface="+mj-ea"/>
                <a:cs typeface="+mj-cs"/>
              </a:defRPr>
            </a:lvl1pPr>
          </a:lstStyle>
          <a:p>
            <a:pPr algn="just"/>
            <a:r>
              <a:rPr lang="it-IT" sz="1600" b="0" dirty="0">
                <a:solidFill>
                  <a:srgbClr val="002060"/>
                </a:solidFill>
                <a:latin typeface="TIM Sans" panose="02020503040602060503" pitchFamily="18" charset="0"/>
                <a:ea typeface="+mn-ea"/>
                <a:cs typeface="+mn-cs"/>
              </a:rPr>
              <a:t>Come a tutti noi noto, in natura esistono alcune grandezze fisiche (come ad esempio la temperatura) di cui abbiamo percezione ma riusciamo a coglierne appieno il significato solo dopo aver imparato a quantificarle e misurarle.</a:t>
            </a:r>
          </a:p>
          <a:p>
            <a:pPr algn="just"/>
            <a:r>
              <a:rPr lang="it-IT" sz="1600" b="0" dirty="0">
                <a:solidFill>
                  <a:srgbClr val="002060"/>
                </a:solidFill>
                <a:latin typeface="TIM Sans" panose="02020503040602060503" pitchFamily="18" charset="0"/>
                <a:ea typeface="+mn-ea"/>
                <a:cs typeface="+mn-cs"/>
              </a:rPr>
              <a:t>Nella stessa logica anche l’innovazione, intesa nella sua accezione più ampia, elemento fondamentale e strategico per il territorio, possiamo davvero orientarla solo dopo aver individuato </a:t>
            </a:r>
            <a:r>
              <a:rPr lang="it-IT" sz="1600" dirty="0">
                <a:solidFill>
                  <a:srgbClr val="002060"/>
                </a:solidFill>
                <a:latin typeface="TIM Sans" panose="02020503040602060503" pitchFamily="18" charset="0"/>
                <a:ea typeface="+mn-ea"/>
                <a:cs typeface="+mn-cs"/>
              </a:rPr>
              <a:t>metodologie</a:t>
            </a:r>
            <a:r>
              <a:rPr lang="it-IT" sz="1600" b="0" dirty="0">
                <a:solidFill>
                  <a:srgbClr val="002060"/>
                </a:solidFill>
                <a:latin typeface="TIM Sans" panose="02020503040602060503" pitchFamily="18" charset="0"/>
                <a:ea typeface="+mn-ea"/>
                <a:cs typeface="+mn-cs"/>
              </a:rPr>
              <a:t> e </a:t>
            </a:r>
            <a:r>
              <a:rPr lang="it-IT" sz="1600" dirty="0">
                <a:solidFill>
                  <a:srgbClr val="002060"/>
                </a:solidFill>
                <a:latin typeface="TIM Sans" panose="02020503040602060503" pitchFamily="18" charset="0"/>
                <a:ea typeface="+mn-ea"/>
                <a:cs typeface="+mn-cs"/>
              </a:rPr>
              <a:t>metriche</a:t>
            </a:r>
            <a:r>
              <a:rPr lang="it-IT" sz="1600" b="0" dirty="0">
                <a:solidFill>
                  <a:srgbClr val="002060"/>
                </a:solidFill>
                <a:latin typeface="TIM Sans" panose="02020503040602060503" pitchFamily="18" charset="0"/>
                <a:ea typeface="+mn-ea"/>
                <a:cs typeface="+mn-cs"/>
              </a:rPr>
              <a:t> che ci consentono di misurarla.</a:t>
            </a:r>
          </a:p>
          <a:p>
            <a:pPr algn="just"/>
            <a:endParaRPr lang="it-IT" sz="1600" b="0" dirty="0">
              <a:solidFill>
                <a:srgbClr val="002060"/>
              </a:solidFill>
              <a:latin typeface="TIM Sans" panose="02020503040602060503" pitchFamily="18" charset="0"/>
              <a:ea typeface="+mn-ea"/>
              <a:cs typeface="+mn-cs"/>
            </a:endParaRPr>
          </a:p>
          <a:p>
            <a:pPr algn="just"/>
            <a:r>
              <a:rPr lang="it-IT" sz="1600" b="0" dirty="0">
                <a:solidFill>
                  <a:srgbClr val="002060"/>
                </a:solidFill>
                <a:latin typeface="TIM Sans" panose="02020503040602060503" pitchFamily="18" charset="0"/>
                <a:ea typeface="+mn-ea"/>
                <a:cs typeface="+mn-cs"/>
              </a:rPr>
              <a:t>In questa accezione il libro ci dà ampia contezza di come in ambito UE siano stati elaborati una serie di indicatori di innovazione (</a:t>
            </a:r>
            <a:r>
              <a:rPr lang="it-IT" sz="1600" dirty="0">
                <a:solidFill>
                  <a:srgbClr val="002060"/>
                </a:solidFill>
                <a:latin typeface="TIM Sans" panose="02020503040602060503" pitchFamily="18" charset="0"/>
                <a:ea typeface="+mn-ea"/>
                <a:cs typeface="+mn-cs"/>
              </a:rPr>
              <a:t>EIS, </a:t>
            </a:r>
            <a:r>
              <a:rPr lang="it-IT" sz="1600" dirty="0" err="1">
                <a:solidFill>
                  <a:srgbClr val="002060"/>
                </a:solidFill>
                <a:latin typeface="TIM Sans" panose="02020503040602060503" pitchFamily="18" charset="0"/>
                <a:ea typeface="+mn-ea"/>
                <a:cs typeface="+mn-cs"/>
              </a:rPr>
              <a:t>European</a:t>
            </a:r>
            <a:r>
              <a:rPr lang="it-IT" sz="1600" dirty="0">
                <a:solidFill>
                  <a:srgbClr val="002060"/>
                </a:solidFill>
                <a:latin typeface="TIM Sans" panose="02020503040602060503" pitchFamily="18" charset="0"/>
                <a:ea typeface="+mn-ea"/>
                <a:cs typeface="+mn-cs"/>
              </a:rPr>
              <a:t> Innovation </a:t>
            </a:r>
            <a:r>
              <a:rPr lang="it-IT" sz="1600" dirty="0" err="1">
                <a:solidFill>
                  <a:srgbClr val="002060"/>
                </a:solidFill>
                <a:latin typeface="TIM Sans" panose="02020503040602060503" pitchFamily="18" charset="0"/>
                <a:ea typeface="+mn-ea"/>
                <a:cs typeface="+mn-cs"/>
              </a:rPr>
              <a:t>Scoreboard</a:t>
            </a:r>
            <a:r>
              <a:rPr lang="it-IT" sz="1600" b="0" dirty="0">
                <a:solidFill>
                  <a:srgbClr val="002060"/>
                </a:solidFill>
                <a:latin typeface="TIM Sans" panose="02020503040602060503" pitchFamily="18" charset="0"/>
                <a:ea typeface="+mn-ea"/>
                <a:cs typeface="+mn-cs"/>
              </a:rPr>
              <a:t>), attraverso i quali è possibile misurare e tenere sotto osservazione il grado di innovazione di ciascun territorio, nazionale o regionale che sia.</a:t>
            </a:r>
          </a:p>
          <a:p>
            <a:pPr algn="just"/>
            <a:r>
              <a:rPr lang="it-IT" sz="1600" b="0" dirty="0">
                <a:solidFill>
                  <a:srgbClr val="002060"/>
                </a:solidFill>
                <a:latin typeface="TIM Sans" panose="02020503040602060503" pitchFamily="18" charset="0"/>
                <a:ea typeface="+mn-ea"/>
                <a:cs typeface="+mn-cs"/>
              </a:rPr>
              <a:t> </a:t>
            </a:r>
          </a:p>
          <a:p>
            <a:pPr algn="just"/>
            <a:r>
              <a:rPr lang="it-IT" sz="1600" b="0" dirty="0">
                <a:solidFill>
                  <a:srgbClr val="002060"/>
                </a:solidFill>
                <a:latin typeface="TIM Sans" panose="02020503040602060503" pitchFamily="18" charset="0"/>
                <a:ea typeface="+mn-ea"/>
                <a:cs typeface="+mn-cs"/>
              </a:rPr>
              <a:t>Attraverso l'EIS e possibile avere per ciascuna regione italiana una </a:t>
            </a:r>
            <a:r>
              <a:rPr lang="it-IT" sz="1600" dirty="0">
                <a:solidFill>
                  <a:srgbClr val="002060"/>
                </a:solidFill>
                <a:latin typeface="TIM Sans" panose="02020503040602060503" pitchFamily="18" charset="0"/>
                <a:ea typeface="+mn-ea"/>
                <a:cs typeface="+mn-cs"/>
              </a:rPr>
              <a:t>graduatoria dei fattori </a:t>
            </a:r>
            <a:r>
              <a:rPr lang="it-IT" sz="1600" b="0" dirty="0">
                <a:solidFill>
                  <a:srgbClr val="002060"/>
                </a:solidFill>
                <a:latin typeface="TIM Sans" panose="02020503040602060503" pitchFamily="18" charset="0"/>
                <a:ea typeface="+mn-ea"/>
                <a:cs typeface="+mn-cs"/>
              </a:rPr>
              <a:t>ritenuti essenziali per la crescita. Gli aspetti ritenuti fondamentali per diventare leader nell'economia della conoscenza sono: </a:t>
            </a:r>
          </a:p>
          <a:p>
            <a:pPr marL="442913" indent="-285750" algn="just">
              <a:buFont typeface="Arial" panose="020B0604020202020204" pitchFamily="34" charset="0"/>
              <a:buChar char="•"/>
            </a:pPr>
            <a:r>
              <a:rPr lang="it-IT" sz="1600" dirty="0">
                <a:solidFill>
                  <a:srgbClr val="002060"/>
                </a:solidFill>
                <a:latin typeface="TIM Sans" panose="02020503040602060503" pitchFamily="18" charset="0"/>
                <a:ea typeface="+mn-ea"/>
                <a:cs typeface="+mn-cs"/>
              </a:rPr>
              <a:t>capitale umano</a:t>
            </a:r>
          </a:p>
          <a:p>
            <a:pPr marL="442913" indent="-285750" algn="just">
              <a:buFont typeface="Arial" panose="020B0604020202020204" pitchFamily="34" charset="0"/>
              <a:buChar char="•"/>
            </a:pPr>
            <a:r>
              <a:rPr lang="it-IT" sz="1600" dirty="0">
                <a:solidFill>
                  <a:srgbClr val="002060"/>
                </a:solidFill>
                <a:latin typeface="TIM Sans" panose="02020503040602060503" pitchFamily="18" charset="0"/>
                <a:ea typeface="+mn-ea"/>
                <a:cs typeface="+mn-cs"/>
              </a:rPr>
              <a:t>capitale strutturale tecnologico-organizzativo </a:t>
            </a:r>
          </a:p>
          <a:p>
            <a:pPr marL="442913" indent="-285750" algn="just">
              <a:buFont typeface="Arial" panose="020B0604020202020204" pitchFamily="34" charset="0"/>
              <a:buChar char="•"/>
            </a:pPr>
            <a:r>
              <a:rPr lang="it-IT" sz="1600" dirty="0">
                <a:solidFill>
                  <a:srgbClr val="002060"/>
                </a:solidFill>
                <a:latin typeface="TIM Sans" panose="02020503040602060503" pitchFamily="18" charset="0"/>
                <a:ea typeface="+mn-ea"/>
                <a:cs typeface="+mn-cs"/>
              </a:rPr>
              <a:t>capitale relazionale</a:t>
            </a:r>
          </a:p>
          <a:p>
            <a:pPr algn="just"/>
            <a:endParaRPr lang="it-IT" sz="1600" b="0" dirty="0">
              <a:solidFill>
                <a:srgbClr val="002060"/>
              </a:solidFill>
              <a:latin typeface="TIM Sans" panose="02020503040602060503" pitchFamily="18" charset="0"/>
              <a:ea typeface="+mn-ea"/>
              <a:cs typeface="+mn-cs"/>
            </a:endParaRPr>
          </a:p>
          <a:p>
            <a:pPr algn="just"/>
            <a:r>
              <a:rPr lang="it-IT" sz="1600" b="0" dirty="0">
                <a:solidFill>
                  <a:srgbClr val="002060"/>
                </a:solidFill>
                <a:latin typeface="TIM Sans" panose="02020503040602060503" pitchFamily="18" charset="0"/>
                <a:ea typeface="+mn-ea"/>
                <a:cs typeface="+mn-cs"/>
              </a:rPr>
              <a:t>L’utilizzo e la diffusione dell'Information e </a:t>
            </a:r>
            <a:r>
              <a:rPr lang="it-IT" sz="1600" b="0" dirty="0" err="1">
                <a:solidFill>
                  <a:srgbClr val="002060"/>
                </a:solidFill>
                <a:latin typeface="TIM Sans" panose="02020503040602060503" pitchFamily="18" charset="0"/>
                <a:ea typeface="+mn-ea"/>
                <a:cs typeface="+mn-cs"/>
              </a:rPr>
              <a:t>Communication</a:t>
            </a:r>
            <a:r>
              <a:rPr lang="it-IT" sz="1600" b="0" dirty="0">
                <a:solidFill>
                  <a:srgbClr val="002060"/>
                </a:solidFill>
                <a:latin typeface="TIM Sans" panose="02020503040602060503" pitchFamily="18" charset="0"/>
                <a:ea typeface="+mn-ea"/>
                <a:cs typeface="+mn-cs"/>
              </a:rPr>
              <a:t> Technology (ICT) consente di coniugare tali aspetti e quindi di accrescere e mettere a frutto gli </a:t>
            </a:r>
            <a:r>
              <a:rPr lang="it-IT" sz="1600" dirty="0">
                <a:solidFill>
                  <a:srgbClr val="002060"/>
                </a:solidFill>
                <a:latin typeface="TIM Sans" panose="02020503040602060503" pitchFamily="18" charset="0"/>
                <a:ea typeface="+mn-ea"/>
                <a:cs typeface="+mn-cs"/>
              </a:rPr>
              <a:t>asset intangibili </a:t>
            </a:r>
            <a:r>
              <a:rPr lang="it-IT" sz="1600" b="0" dirty="0">
                <a:solidFill>
                  <a:srgbClr val="002060"/>
                </a:solidFill>
                <a:latin typeface="TIM Sans" panose="02020503040602060503" pitchFamily="18" charset="0"/>
                <a:ea typeface="+mn-ea"/>
                <a:cs typeface="+mn-cs"/>
              </a:rPr>
              <a:t>costituiti dal capitale umano (capitale conoscitivo e/o intellettuale), che si aggiunge allo stato patrimoniale legato ai </a:t>
            </a:r>
            <a:r>
              <a:rPr lang="it-IT" sz="1600" dirty="0">
                <a:solidFill>
                  <a:srgbClr val="002060"/>
                </a:solidFill>
                <a:latin typeface="TIM Sans" panose="02020503040602060503" pitchFamily="18" charset="0"/>
                <a:ea typeface="+mn-ea"/>
                <a:cs typeface="+mn-cs"/>
              </a:rPr>
              <a:t>fattori tradizionali di produzione</a:t>
            </a:r>
            <a:r>
              <a:rPr lang="it-IT" sz="1600" b="0" dirty="0">
                <a:solidFill>
                  <a:srgbClr val="002060"/>
                </a:solidFill>
                <a:latin typeface="TIM Sans" panose="02020503040602060503" pitchFamily="18" charset="0"/>
                <a:ea typeface="+mn-ea"/>
                <a:cs typeface="+mn-cs"/>
              </a:rPr>
              <a:t>: </a:t>
            </a:r>
            <a:r>
              <a:rPr lang="it-IT" sz="1600" dirty="0">
                <a:solidFill>
                  <a:srgbClr val="002060"/>
                </a:solidFill>
                <a:latin typeface="TIM Sans" panose="02020503040602060503" pitchFamily="18" charset="0"/>
                <a:ea typeface="+mn-ea"/>
                <a:cs typeface="+mn-cs"/>
              </a:rPr>
              <a:t>capitale, lavoro e terra</a:t>
            </a:r>
            <a:r>
              <a:rPr lang="it-IT" sz="1600" b="0" dirty="0">
                <a:solidFill>
                  <a:srgbClr val="002060"/>
                </a:solidFill>
                <a:latin typeface="TIM Sans" panose="02020503040602060503" pitchFamily="18" charset="0"/>
                <a:ea typeface="+mn-ea"/>
                <a:cs typeface="+mn-cs"/>
              </a:rPr>
              <a:t>. </a:t>
            </a:r>
          </a:p>
          <a:p>
            <a:pPr algn="just"/>
            <a:endParaRPr lang="it-IT" sz="1600" b="0" dirty="0">
              <a:solidFill>
                <a:srgbClr val="002060"/>
              </a:solidFill>
              <a:latin typeface="TIM Sans" panose="02020503040602060503" pitchFamily="18" charset="0"/>
              <a:ea typeface="+mn-ea"/>
              <a:cs typeface="+mn-cs"/>
            </a:endParaRPr>
          </a:p>
        </p:txBody>
      </p:sp>
    </p:spTree>
    <p:extLst>
      <p:ext uri="{BB962C8B-B14F-4D97-AF65-F5344CB8AC3E}">
        <p14:creationId xmlns:p14="http://schemas.microsoft.com/office/powerpoint/2010/main" val="22190037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1">
            <a:extLst>
              <a:ext uri="{FF2B5EF4-FFF2-40B4-BE49-F238E27FC236}">
                <a16:creationId xmlns:a16="http://schemas.microsoft.com/office/drawing/2014/main" id="{82DFCAF6-27A1-4CDC-A3F7-7005603D7EF3}"/>
              </a:ext>
            </a:extLst>
          </p:cNvPr>
          <p:cNvSpPr>
            <a:spLocks noGrp="1"/>
          </p:cNvSpPr>
          <p:nvPr>
            <p:ph type="title"/>
          </p:nvPr>
        </p:nvSpPr>
        <p:spPr>
          <a:xfrm>
            <a:off x="484345" y="299710"/>
            <a:ext cx="9914593" cy="3556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algn="l"/>
            <a:r>
              <a:rPr lang="it-IT" dirty="0">
                <a:solidFill>
                  <a:srgbClr val="FF0000"/>
                </a:solidFill>
                <a:latin typeface="TIM Sans" panose="02020503040602060503" pitchFamily="18" charset="0"/>
                <a:cs typeface="Arial" panose="020B0604020202020204" pitchFamily="34" charset="0"/>
              </a:rPr>
              <a:t>L’accelerazione del processo di «</a:t>
            </a:r>
            <a:r>
              <a:rPr lang="it-IT" i="1" dirty="0">
                <a:solidFill>
                  <a:srgbClr val="FF0000"/>
                </a:solidFill>
                <a:latin typeface="TIM Sans" panose="02020503040602060503" pitchFamily="18" charset="0"/>
                <a:cs typeface="Arial" panose="020B0604020202020204" pitchFamily="34" charset="0"/>
              </a:rPr>
              <a:t>Digital </a:t>
            </a:r>
            <a:r>
              <a:rPr lang="it-IT" i="1" dirty="0" err="1">
                <a:solidFill>
                  <a:srgbClr val="FF0000"/>
                </a:solidFill>
                <a:latin typeface="TIM Sans" panose="02020503040602060503" pitchFamily="18" charset="0"/>
                <a:cs typeface="Arial" panose="020B0604020202020204" pitchFamily="34" charset="0"/>
              </a:rPr>
              <a:t>Transformation</a:t>
            </a:r>
            <a:r>
              <a:rPr lang="it-IT" dirty="0">
                <a:solidFill>
                  <a:srgbClr val="FF0000"/>
                </a:solidFill>
                <a:latin typeface="TIM Sans" panose="02020503040602060503" pitchFamily="18" charset="0"/>
                <a:cs typeface="Arial" panose="020B0604020202020204" pitchFamily="34" charset="0"/>
              </a:rPr>
              <a:t>»</a:t>
            </a:r>
          </a:p>
        </p:txBody>
      </p:sp>
      <p:sp>
        <p:nvSpPr>
          <p:cNvPr id="6" name="Titolo 1">
            <a:extLst>
              <a:ext uri="{FF2B5EF4-FFF2-40B4-BE49-F238E27FC236}">
                <a16:creationId xmlns:a16="http://schemas.microsoft.com/office/drawing/2014/main" id="{ACF27170-EA5B-471C-90A5-3F6B7C284138}"/>
              </a:ext>
            </a:extLst>
          </p:cNvPr>
          <p:cNvSpPr txBox="1">
            <a:spLocks/>
          </p:cNvSpPr>
          <p:nvPr/>
        </p:nvSpPr>
        <p:spPr>
          <a:xfrm>
            <a:off x="484345" y="1045927"/>
            <a:ext cx="11188252" cy="5177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lvl1pPr algn="ctr" defTabSz="914400" rtl="0" eaLnBrk="1" latinLnBrk="0" hangingPunct="1">
              <a:spcBef>
                <a:spcPct val="0"/>
              </a:spcBef>
              <a:buNone/>
              <a:defRPr sz="2400" b="1" kern="1200" baseline="0">
                <a:solidFill>
                  <a:schemeClr val="tx1"/>
                </a:solidFill>
                <a:latin typeface="TIM Sans Light" panose="02020503040602060503" pitchFamily="18" charset="0"/>
                <a:ea typeface="+mj-ea"/>
                <a:cs typeface="+mj-cs"/>
              </a:defRPr>
            </a:lvl1pPr>
          </a:lstStyle>
          <a:p>
            <a:pPr algn="just">
              <a:lnSpc>
                <a:spcPct val="107000"/>
              </a:lnSpc>
              <a:spcAft>
                <a:spcPts val="800"/>
              </a:spcAft>
            </a:pPr>
            <a:r>
              <a:rPr lang="it-IT" sz="1600" b="0" dirty="0">
                <a:solidFill>
                  <a:srgbClr val="002060"/>
                </a:solidFill>
                <a:latin typeface="TIM Sans" panose="02020503040602060503" pitchFamily="18" charset="0"/>
                <a:ea typeface="+mn-ea"/>
                <a:cs typeface="+mn-cs"/>
              </a:rPr>
              <a:t>L’accelerazione rappresenta forse la cifra più significativa del processo di “</a:t>
            </a:r>
            <a:r>
              <a:rPr lang="it-IT" sz="1600" i="1" dirty="0">
                <a:solidFill>
                  <a:srgbClr val="002060"/>
                </a:solidFill>
                <a:latin typeface="TIM Sans" panose="02020503040602060503" pitchFamily="18" charset="0"/>
                <a:ea typeface="+mn-ea"/>
                <a:cs typeface="+mn-cs"/>
              </a:rPr>
              <a:t>Digital </a:t>
            </a:r>
            <a:r>
              <a:rPr lang="it-IT" sz="1600" i="1" dirty="0" err="1">
                <a:solidFill>
                  <a:srgbClr val="002060"/>
                </a:solidFill>
                <a:latin typeface="TIM Sans" panose="02020503040602060503" pitchFamily="18" charset="0"/>
                <a:ea typeface="+mn-ea"/>
                <a:cs typeface="+mn-cs"/>
              </a:rPr>
              <a:t>Transformation</a:t>
            </a:r>
            <a:r>
              <a:rPr lang="it-IT" sz="1600" b="0" dirty="0">
                <a:solidFill>
                  <a:srgbClr val="002060"/>
                </a:solidFill>
                <a:latin typeface="TIM Sans" panose="02020503040602060503" pitchFamily="18" charset="0"/>
                <a:ea typeface="+mn-ea"/>
                <a:cs typeface="+mn-cs"/>
              </a:rPr>
              <a:t>”, perché la si riscontra in tutti i settori in cui si realizza la trasformazione. Ciò è al tempo stesso causa ed effetto di una serie di fenomeni:</a:t>
            </a:r>
          </a:p>
          <a:p>
            <a:pPr marL="285750" indent="-285750" algn="just">
              <a:lnSpc>
                <a:spcPct val="107000"/>
              </a:lnSpc>
              <a:spcAft>
                <a:spcPts val="800"/>
              </a:spcAft>
              <a:buFont typeface="Arial" panose="020B0604020202020204" pitchFamily="34" charset="0"/>
              <a:buChar char="•"/>
            </a:pPr>
            <a:r>
              <a:rPr lang="it-IT" sz="1600" b="0" dirty="0">
                <a:solidFill>
                  <a:srgbClr val="002060"/>
                </a:solidFill>
                <a:latin typeface="TIM Sans" panose="02020503040602060503" pitchFamily="18" charset="0"/>
                <a:ea typeface="+mn-ea"/>
                <a:cs typeface="+mn-cs"/>
              </a:rPr>
              <a:t>La disponibilità e la richiesta di infrastrutture e di servizi sul digitale è cresciuta molto anche a seguito della pandemia.</a:t>
            </a:r>
          </a:p>
          <a:p>
            <a:pPr marL="285750" indent="-285750" algn="just">
              <a:lnSpc>
                <a:spcPct val="107000"/>
              </a:lnSpc>
              <a:spcAft>
                <a:spcPts val="800"/>
              </a:spcAft>
              <a:buFont typeface="Arial" panose="020B0604020202020204" pitchFamily="34" charset="0"/>
              <a:buChar char="•"/>
            </a:pPr>
            <a:r>
              <a:rPr lang="it-IT" sz="1600" b="0" dirty="0">
                <a:solidFill>
                  <a:srgbClr val="002060"/>
                </a:solidFill>
                <a:latin typeface="TIM Sans" panose="02020503040602060503" pitchFamily="18" charset="0"/>
                <a:ea typeface="+mn-ea"/>
                <a:cs typeface="+mn-cs"/>
              </a:rPr>
              <a:t>La «fame» di accessi, di modalità di connessione, di applicazioni e di dati è in continua crescita.</a:t>
            </a:r>
          </a:p>
          <a:p>
            <a:pPr marL="285750" indent="-285750" algn="just">
              <a:lnSpc>
                <a:spcPct val="107000"/>
              </a:lnSpc>
              <a:spcAft>
                <a:spcPts val="800"/>
              </a:spcAft>
              <a:buFont typeface="Arial" panose="020B0604020202020204" pitchFamily="34" charset="0"/>
              <a:buChar char="•"/>
            </a:pPr>
            <a:r>
              <a:rPr lang="it-IT" sz="1600" b="0" dirty="0">
                <a:solidFill>
                  <a:srgbClr val="002060"/>
                </a:solidFill>
                <a:latin typeface="TIM Sans" panose="02020503040602060503" pitchFamily="18" charset="0"/>
                <a:ea typeface="+mn-ea"/>
                <a:cs typeface="+mn-cs"/>
              </a:rPr>
              <a:t>Il divario tra aziende leader, che hanno realizzato strategie digitali, e ritardatarie è aumentato. </a:t>
            </a:r>
          </a:p>
          <a:p>
            <a:pPr marL="285750" indent="-285750" algn="just">
              <a:lnSpc>
                <a:spcPct val="107000"/>
              </a:lnSpc>
              <a:spcAft>
                <a:spcPts val="800"/>
              </a:spcAft>
              <a:buFont typeface="Arial" panose="020B0604020202020204" pitchFamily="34" charset="0"/>
              <a:buChar char="•"/>
            </a:pPr>
            <a:r>
              <a:rPr lang="it-IT" sz="1600" b="0" dirty="0">
                <a:solidFill>
                  <a:srgbClr val="002060"/>
                </a:solidFill>
                <a:latin typeface="TIM Sans" panose="02020503040602060503" pitchFamily="18" charset="0"/>
                <a:ea typeface="+mn-ea"/>
                <a:cs typeface="+mn-cs"/>
              </a:rPr>
              <a:t>Le aspettative dei clienti sono sempre più condizionate e proiettate sul digitale.</a:t>
            </a:r>
          </a:p>
          <a:p>
            <a:pPr marL="285750" indent="-285750" algn="just">
              <a:lnSpc>
                <a:spcPct val="107000"/>
              </a:lnSpc>
              <a:spcAft>
                <a:spcPts val="800"/>
              </a:spcAft>
              <a:buFont typeface="Arial" panose="020B0604020202020204" pitchFamily="34" charset="0"/>
              <a:buChar char="•"/>
            </a:pPr>
            <a:r>
              <a:rPr lang="it-IT" sz="1600" b="0" dirty="0">
                <a:solidFill>
                  <a:srgbClr val="002060"/>
                </a:solidFill>
                <a:latin typeface="TIM Sans" panose="02020503040602060503" pitchFamily="18" charset="0"/>
                <a:ea typeface="+mn-ea"/>
                <a:cs typeface="+mn-cs"/>
              </a:rPr>
              <a:t>Il successo di un marchio è sempre più determinato dalla sua capacità di adeguarsi a tali aspettative. </a:t>
            </a:r>
          </a:p>
          <a:p>
            <a:pPr marL="285750" indent="-285750" algn="just">
              <a:lnSpc>
                <a:spcPct val="107000"/>
              </a:lnSpc>
              <a:spcAft>
                <a:spcPts val="800"/>
              </a:spcAft>
              <a:buFont typeface="Arial" panose="020B0604020202020204" pitchFamily="34" charset="0"/>
              <a:buChar char="•"/>
            </a:pPr>
            <a:r>
              <a:rPr lang="it-IT" sz="1600" b="0" dirty="0">
                <a:solidFill>
                  <a:srgbClr val="002060"/>
                </a:solidFill>
                <a:latin typeface="TIM Sans" panose="02020503040602060503" pitchFamily="18" charset="0"/>
                <a:ea typeface="+mn-ea"/>
                <a:cs typeface="+mn-cs"/>
              </a:rPr>
              <a:t>Sempre più aziende hanno registrato un’impennata nell’uso dei canali digitali da parte dei clienti esistenti.</a:t>
            </a:r>
          </a:p>
          <a:p>
            <a:pPr marL="285750" indent="-285750" algn="just">
              <a:lnSpc>
                <a:spcPct val="107000"/>
              </a:lnSpc>
              <a:spcAft>
                <a:spcPts val="800"/>
              </a:spcAft>
              <a:buFont typeface="Arial" panose="020B0604020202020204" pitchFamily="34" charset="0"/>
              <a:buChar char="•"/>
            </a:pPr>
            <a:r>
              <a:rPr lang="it-IT" sz="1600" b="0" dirty="0">
                <a:solidFill>
                  <a:srgbClr val="002060"/>
                </a:solidFill>
                <a:latin typeface="TIM Sans" panose="02020503040602060503" pitchFamily="18" charset="0"/>
                <a:ea typeface="+mn-ea"/>
                <a:cs typeface="+mn-cs"/>
              </a:rPr>
              <a:t>La PA si </a:t>
            </a:r>
            <a:r>
              <a:rPr lang="it-IT" sz="1600" b="0" dirty="0" err="1">
                <a:solidFill>
                  <a:srgbClr val="002060"/>
                </a:solidFill>
                <a:latin typeface="TIM Sans" panose="02020503040602060503" pitchFamily="18" charset="0"/>
                <a:ea typeface="+mn-ea"/>
                <a:cs typeface="+mn-cs"/>
              </a:rPr>
              <a:t>stà</a:t>
            </a:r>
            <a:r>
              <a:rPr lang="it-IT" sz="1600" b="0" dirty="0">
                <a:solidFill>
                  <a:srgbClr val="002060"/>
                </a:solidFill>
                <a:latin typeface="TIM Sans" panose="02020503040602060503" pitchFamily="18" charset="0"/>
                <a:ea typeface="+mn-ea"/>
                <a:cs typeface="+mn-cs"/>
              </a:rPr>
              <a:t> adeguando anch’essa ad interagire con i canali e i tempi del digitale.</a:t>
            </a:r>
          </a:p>
          <a:p>
            <a:pPr algn="just">
              <a:lnSpc>
                <a:spcPct val="107000"/>
              </a:lnSpc>
              <a:spcAft>
                <a:spcPts val="800"/>
              </a:spcAft>
            </a:pPr>
            <a:r>
              <a:rPr lang="it-IT" sz="1600" b="0" dirty="0">
                <a:solidFill>
                  <a:srgbClr val="002060"/>
                </a:solidFill>
                <a:latin typeface="TIM Sans" panose="02020503040602060503" pitchFamily="18" charset="0"/>
                <a:ea typeface="+mn-ea"/>
                <a:cs typeface="+mn-cs"/>
              </a:rPr>
              <a:t>Il punto chiave è: </a:t>
            </a:r>
            <a:r>
              <a:rPr lang="it-IT" sz="1600" dirty="0">
                <a:solidFill>
                  <a:srgbClr val="002060"/>
                </a:solidFill>
                <a:latin typeface="TIM Sans" panose="02020503040602060503" pitchFamily="18" charset="0"/>
                <a:ea typeface="+mn-ea"/>
                <a:cs typeface="+mn-cs"/>
              </a:rPr>
              <a:t>siamo noi in grado di stare al passo di questa accelerazione? </a:t>
            </a:r>
            <a:r>
              <a:rPr lang="it-IT" sz="1600" b="0" dirty="0">
                <a:solidFill>
                  <a:srgbClr val="002060"/>
                </a:solidFill>
                <a:latin typeface="TIM Sans" panose="02020503040602060503" pitchFamily="18" charset="0"/>
                <a:ea typeface="+mn-ea"/>
                <a:cs typeface="+mn-cs"/>
              </a:rPr>
              <a:t>Siamo in grado di controllarla e di gestirla? In caso di risposta negativa correremo il rischio di venirne travolti. Quindi la trasformazione Digitale ci riguarda direttamente e ci chiama in causa come attori protagonisti e non come meri esecutori di azioni che usano la tecnologia, ma come esseri evoluti in grado di saper fare buon uso di quanto la tecnologia ci offre per migliorare le condizioni di vita e per far si che la trasformazione porti benessere e prosperità a tutti.   </a:t>
            </a:r>
          </a:p>
          <a:p>
            <a:pPr algn="just">
              <a:lnSpc>
                <a:spcPct val="107000"/>
              </a:lnSpc>
              <a:spcAft>
                <a:spcPts val="800"/>
              </a:spcAft>
            </a:pPr>
            <a:r>
              <a:rPr lang="it-IT" sz="1600" b="0" dirty="0">
                <a:solidFill>
                  <a:srgbClr val="002060"/>
                </a:solidFill>
                <a:latin typeface="TIM Sans" panose="02020503040602060503" pitchFamily="18" charset="0"/>
                <a:ea typeface="+mn-ea"/>
                <a:cs typeface="+mn-cs"/>
              </a:rPr>
              <a:t>In sintesi, parafrasando il famoso detto di Massimo D’Azeglio possiamo dire: “</a:t>
            </a:r>
            <a:r>
              <a:rPr lang="it-IT" sz="1600" i="1" dirty="0">
                <a:solidFill>
                  <a:srgbClr val="002060"/>
                </a:solidFill>
                <a:latin typeface="TIM Sans" panose="02020503040602060503" pitchFamily="18" charset="0"/>
                <a:ea typeface="+mn-ea"/>
                <a:cs typeface="+mn-cs"/>
              </a:rPr>
              <a:t>Ora che il Digitale è fatto dobbiamo fare i cittadini Digitali!</a:t>
            </a:r>
            <a:r>
              <a:rPr lang="it-IT" sz="1600" b="0" dirty="0">
                <a:solidFill>
                  <a:srgbClr val="002060"/>
                </a:solidFill>
                <a:latin typeface="TIM Sans" panose="02020503040602060503" pitchFamily="18" charset="0"/>
                <a:ea typeface="+mn-ea"/>
                <a:cs typeface="+mn-cs"/>
              </a:rPr>
              <a:t>” </a:t>
            </a:r>
          </a:p>
          <a:p>
            <a:pPr algn="just"/>
            <a:endParaRPr lang="it-IT" sz="1600" b="0" dirty="0">
              <a:solidFill>
                <a:srgbClr val="002060"/>
              </a:solidFill>
              <a:latin typeface="TIM Sans" panose="02020503040602060503" pitchFamily="18" charset="0"/>
              <a:ea typeface="+mn-ea"/>
              <a:cs typeface="+mn-cs"/>
            </a:endParaRPr>
          </a:p>
        </p:txBody>
      </p:sp>
    </p:spTree>
    <p:extLst>
      <p:ext uri="{BB962C8B-B14F-4D97-AF65-F5344CB8AC3E}">
        <p14:creationId xmlns:p14="http://schemas.microsoft.com/office/powerpoint/2010/main" val="984332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CasellaDiTesto 38">
            <a:extLst>
              <a:ext uri="{FF2B5EF4-FFF2-40B4-BE49-F238E27FC236}">
                <a16:creationId xmlns:a16="http://schemas.microsoft.com/office/drawing/2014/main" id="{7D7F19B3-2F90-F744-B7E8-6914D72EB73B}"/>
              </a:ext>
            </a:extLst>
          </p:cNvPr>
          <p:cNvSpPr txBox="1"/>
          <p:nvPr/>
        </p:nvSpPr>
        <p:spPr>
          <a:xfrm>
            <a:off x="394729" y="725511"/>
            <a:ext cx="6712653" cy="5232202"/>
          </a:xfrm>
          <a:prstGeom prst="rect">
            <a:avLst/>
          </a:prstGeom>
          <a:noFill/>
        </p:spPr>
        <p:txBody>
          <a:bodyPr wrap="square" rtlCol="0">
            <a:spAutoFit/>
          </a:bodyPr>
          <a:lstStyle/>
          <a:p>
            <a:pPr algn="just"/>
            <a:r>
              <a:rPr lang="it-IT" sz="1600" dirty="0">
                <a:solidFill>
                  <a:srgbClr val="002060"/>
                </a:solidFill>
                <a:latin typeface="TIM Sans" panose="02020503040602060503" pitchFamily="18" charset="0"/>
              </a:rPr>
              <a:t>Nella mia esperienza</a:t>
            </a:r>
            <a:r>
              <a:rPr lang="it-IT" sz="1600" i="1" dirty="0">
                <a:solidFill>
                  <a:srgbClr val="002060"/>
                </a:solidFill>
                <a:latin typeface="TIM Sans" panose="02020503040602060503" pitchFamily="18" charset="0"/>
              </a:rPr>
              <a:t> </a:t>
            </a:r>
            <a:r>
              <a:rPr lang="it-IT" sz="1600" dirty="0">
                <a:solidFill>
                  <a:srgbClr val="002060"/>
                </a:solidFill>
                <a:latin typeface="TIM Sans" panose="02020503040602060503" pitchFamily="18" charset="0"/>
              </a:rPr>
              <a:t>di </a:t>
            </a:r>
            <a:r>
              <a:rPr lang="it-IT" sz="1600" b="1" dirty="0">
                <a:solidFill>
                  <a:srgbClr val="002060"/>
                </a:solidFill>
                <a:latin typeface="TIM Sans" panose="02020503040602060503" pitchFamily="18" charset="0"/>
              </a:rPr>
              <a:t>nativo analogico</a:t>
            </a:r>
            <a:r>
              <a:rPr lang="it-IT" sz="1600" dirty="0">
                <a:solidFill>
                  <a:srgbClr val="002060"/>
                </a:solidFill>
                <a:latin typeface="TIM Sans" panose="02020503040602060503" pitchFamily="18" charset="0"/>
              </a:rPr>
              <a:t>, ho avuto la fortuna di transitare nel mondo digitale e di occuparmi in prima persona di accelerare il passaggio alle nuove tecnologie di comunicazione, sempre più sofisticate.</a:t>
            </a:r>
          </a:p>
          <a:p>
            <a:pPr marL="285750" indent="-285750" algn="just">
              <a:buFont typeface="Arial" panose="020B0604020202020204" pitchFamily="34" charset="0"/>
              <a:buChar char="•"/>
            </a:pPr>
            <a:endParaRPr lang="it-IT" sz="1600" dirty="0">
              <a:solidFill>
                <a:srgbClr val="002060"/>
              </a:solidFill>
              <a:latin typeface="TIM Sans" panose="02020503040602060503" pitchFamily="18" charset="0"/>
            </a:endParaRPr>
          </a:p>
          <a:p>
            <a:pPr algn="just"/>
            <a:r>
              <a:rPr lang="it-IT" sz="1600" dirty="0">
                <a:solidFill>
                  <a:srgbClr val="002060"/>
                </a:solidFill>
                <a:latin typeface="TIM Sans" panose="02020503040602060503" pitchFamily="18" charset="0"/>
              </a:rPr>
              <a:t>In meno di 150 anni, un brevissimo periodo se si guarda alla storia dell’uomo, siamo passati:</a:t>
            </a:r>
          </a:p>
          <a:p>
            <a:pPr algn="just"/>
            <a:endParaRPr lang="it-IT" sz="1600" dirty="0">
              <a:solidFill>
                <a:srgbClr val="002060"/>
              </a:solidFill>
              <a:latin typeface="TIM Sans" panose="02020503040602060503" pitchFamily="18" charset="0"/>
            </a:endParaRPr>
          </a:p>
          <a:p>
            <a:pPr marL="742950" lvl="1" indent="-285750" algn="just">
              <a:buFont typeface="Arial" panose="020B0604020202020204" pitchFamily="34" charset="0"/>
              <a:buChar char="•"/>
            </a:pPr>
            <a:r>
              <a:rPr lang="it-IT" sz="1600" dirty="0">
                <a:solidFill>
                  <a:srgbClr val="002060"/>
                </a:solidFill>
                <a:latin typeface="TIM Sans" panose="02020503040602060503" pitchFamily="18" charset="0"/>
              </a:rPr>
              <a:t>dalle </a:t>
            </a:r>
            <a:r>
              <a:rPr lang="it-IT" sz="1600" b="1" dirty="0">
                <a:solidFill>
                  <a:srgbClr val="002060"/>
                </a:solidFill>
                <a:latin typeface="TIM Sans" panose="02020503040602060503" pitchFamily="18" charset="0"/>
              </a:rPr>
              <a:t>prime trasmissioni analogiche (radio </a:t>
            </a:r>
            <a:r>
              <a:rPr lang="it-IT" sz="1600" dirty="0">
                <a:solidFill>
                  <a:srgbClr val="002060"/>
                </a:solidFill>
                <a:latin typeface="TIM Sans" panose="02020503040602060503" pitchFamily="18" charset="0"/>
              </a:rPr>
              <a:t>di</a:t>
            </a:r>
            <a:r>
              <a:rPr lang="it-IT" sz="1600" b="1" dirty="0">
                <a:solidFill>
                  <a:srgbClr val="002060"/>
                </a:solidFill>
                <a:latin typeface="TIM Sans" panose="02020503040602060503" pitchFamily="18" charset="0"/>
              </a:rPr>
              <a:t> G. Marconi)</a:t>
            </a:r>
            <a:endParaRPr lang="it-IT" sz="1600" dirty="0">
              <a:solidFill>
                <a:srgbClr val="002060"/>
              </a:solidFill>
              <a:latin typeface="TIM Sans" panose="02020503040602060503" pitchFamily="18" charset="0"/>
            </a:endParaRPr>
          </a:p>
          <a:p>
            <a:pPr marL="742950" lvl="1" indent="-285750" algn="just">
              <a:buFont typeface="Arial" panose="020B0604020202020204" pitchFamily="34" charset="0"/>
              <a:buChar char="•"/>
            </a:pPr>
            <a:r>
              <a:rPr lang="it-IT" sz="1600" dirty="0">
                <a:solidFill>
                  <a:srgbClr val="002060"/>
                </a:solidFill>
                <a:latin typeface="TIM Sans" panose="02020503040602060503" pitchFamily="18" charset="0"/>
              </a:rPr>
              <a:t>alle</a:t>
            </a:r>
            <a:r>
              <a:rPr lang="it-IT" sz="1600" b="1" dirty="0">
                <a:solidFill>
                  <a:srgbClr val="002060"/>
                </a:solidFill>
                <a:latin typeface="TIM Sans" panose="02020503040602060503" pitchFamily="18" charset="0"/>
              </a:rPr>
              <a:t> ultimissime tecnologie digitali </a:t>
            </a:r>
            <a:r>
              <a:rPr lang="it-IT" sz="1600" dirty="0">
                <a:solidFill>
                  <a:srgbClr val="002060"/>
                </a:solidFill>
                <a:latin typeface="TIM Sans" panose="02020503040602060503" pitchFamily="18" charset="0"/>
              </a:rPr>
              <a:t>(fibra ottica e 5G)</a:t>
            </a:r>
          </a:p>
          <a:p>
            <a:pPr lvl="1" algn="just"/>
            <a:endParaRPr lang="it-IT" sz="1600" dirty="0">
              <a:solidFill>
                <a:srgbClr val="002060"/>
              </a:solidFill>
              <a:latin typeface="TIM Sans" panose="02020503040602060503" pitchFamily="18" charset="0"/>
            </a:endParaRPr>
          </a:p>
          <a:p>
            <a:pPr indent="-188912"/>
            <a:r>
              <a:rPr lang="it-IT" sz="1600" dirty="0">
                <a:solidFill>
                  <a:srgbClr val="002060"/>
                </a:solidFill>
                <a:latin typeface="TIM Sans" panose="02020503040602060503" pitchFamily="18" charset="0"/>
              </a:rPr>
              <a:t>Questa trasformazione ha generato anche </a:t>
            </a:r>
            <a:r>
              <a:rPr lang="it-IT" sz="1600" b="1" dirty="0">
                <a:solidFill>
                  <a:srgbClr val="002060"/>
                </a:solidFill>
                <a:latin typeface="TIM Sans" panose="02020503040602060503" pitchFamily="18" charset="0"/>
              </a:rPr>
              <a:t>forti mutamenti sociali</a:t>
            </a:r>
            <a:r>
              <a:rPr lang="it-IT" sz="1600" dirty="0">
                <a:solidFill>
                  <a:srgbClr val="002060"/>
                </a:solidFill>
                <a:latin typeface="TIM Sans" panose="02020503040602060503" pitchFamily="18" charset="0"/>
              </a:rPr>
              <a:t>, che coinvolgono anche la sfera etica e morale.</a:t>
            </a:r>
          </a:p>
          <a:p>
            <a:pPr marL="285750" indent="-285750" algn="just">
              <a:buFont typeface="Arial" panose="020B0604020202020204" pitchFamily="34" charset="0"/>
              <a:buChar char="•"/>
            </a:pPr>
            <a:endParaRPr lang="it-IT" sz="1600" i="1" dirty="0">
              <a:solidFill>
                <a:srgbClr val="002060"/>
              </a:solidFill>
              <a:latin typeface="TIM Sans" panose="02020503040602060503" pitchFamily="18" charset="0"/>
            </a:endParaRPr>
          </a:p>
          <a:p>
            <a:pPr algn="just"/>
            <a:r>
              <a:rPr lang="it-IT" sz="1600" dirty="0">
                <a:solidFill>
                  <a:srgbClr val="002060"/>
                </a:solidFill>
                <a:latin typeface="TIM Sans" panose="02020503040602060503" pitchFamily="18" charset="0"/>
              </a:rPr>
              <a:t>Oggi abbiamo di fronte una grande responsabilità: </a:t>
            </a:r>
            <a:r>
              <a:rPr lang="it-IT" sz="1600" b="1" dirty="0">
                <a:solidFill>
                  <a:srgbClr val="002060"/>
                </a:solidFill>
                <a:latin typeface="TIM Sans" panose="02020503040602060503" pitchFamily="18" charset="0"/>
              </a:rPr>
              <a:t>utilizzare le conoscenze e le possibilità offerte dall’ICT (i tre paradigmi Internet di Rifkin) per risolvere le grandi sfide per l’umanità</a:t>
            </a:r>
            <a:r>
              <a:rPr lang="it-IT" sz="1600" dirty="0">
                <a:solidFill>
                  <a:srgbClr val="002060"/>
                </a:solidFill>
                <a:latin typeface="TIM Sans" panose="02020503040602060503" pitchFamily="18" charset="0"/>
              </a:rPr>
              <a:t>:</a:t>
            </a:r>
          </a:p>
          <a:p>
            <a:pPr algn="just"/>
            <a:endParaRPr lang="it-IT" sz="1600" dirty="0">
              <a:solidFill>
                <a:srgbClr val="002060"/>
              </a:solidFill>
              <a:latin typeface="TIM Sans" panose="02020503040602060503" pitchFamily="18" charset="0"/>
            </a:endParaRPr>
          </a:p>
          <a:p>
            <a:pPr marL="742950" lvl="1" indent="-285750" algn="just">
              <a:buFont typeface="Arial" panose="020B0604020202020204" pitchFamily="34" charset="0"/>
              <a:buChar char="•"/>
            </a:pPr>
            <a:r>
              <a:rPr lang="it-IT" sz="1600" dirty="0">
                <a:solidFill>
                  <a:srgbClr val="002060"/>
                </a:solidFill>
                <a:latin typeface="TIM Sans" panose="02020503040602060503" pitchFamily="18" charset="0"/>
              </a:rPr>
              <a:t>la crescente disparità sociale</a:t>
            </a:r>
          </a:p>
          <a:p>
            <a:pPr marL="742950" lvl="1" indent="-285750" algn="just">
              <a:buFont typeface="Arial" panose="020B0604020202020204" pitchFamily="34" charset="0"/>
              <a:buChar char="•"/>
            </a:pPr>
            <a:r>
              <a:rPr lang="it-IT" sz="1600" dirty="0">
                <a:solidFill>
                  <a:srgbClr val="002060"/>
                </a:solidFill>
                <a:latin typeface="TIM Sans" panose="02020503040602060503" pitchFamily="18" charset="0"/>
              </a:rPr>
              <a:t>i consumi esasperati delle risorse (minerarie, energetiche, naturali)</a:t>
            </a:r>
          </a:p>
          <a:p>
            <a:pPr marL="742950" lvl="1" indent="-285750" algn="just">
              <a:buFont typeface="Arial" panose="020B0604020202020204" pitchFamily="34" charset="0"/>
              <a:buChar char="•"/>
            </a:pPr>
            <a:r>
              <a:rPr lang="it-IT" sz="1600" dirty="0">
                <a:solidFill>
                  <a:srgbClr val="002060"/>
                </a:solidFill>
                <a:latin typeface="TIM Sans" panose="02020503040602060503" pitchFamily="18" charset="0"/>
              </a:rPr>
              <a:t>i grandi sconvolgimenti climatici</a:t>
            </a:r>
          </a:p>
          <a:p>
            <a:pPr marL="742950" lvl="1" indent="-285750" algn="just">
              <a:buFont typeface="Arial" panose="020B0604020202020204" pitchFamily="34" charset="0"/>
              <a:buChar char="•"/>
            </a:pPr>
            <a:endParaRPr lang="it-IT" sz="1400" dirty="0">
              <a:solidFill>
                <a:srgbClr val="002060"/>
              </a:solidFill>
              <a:latin typeface="TIM Sans" panose="02020503040602060503" pitchFamily="18" charset="0"/>
            </a:endParaRPr>
          </a:p>
        </p:txBody>
      </p:sp>
      <p:sp>
        <p:nvSpPr>
          <p:cNvPr id="40" name="Titolo 1">
            <a:extLst>
              <a:ext uri="{FF2B5EF4-FFF2-40B4-BE49-F238E27FC236}">
                <a16:creationId xmlns:a16="http://schemas.microsoft.com/office/drawing/2014/main" id="{F2AA63C7-9958-2740-A9E8-135B809988B3}"/>
              </a:ext>
            </a:extLst>
          </p:cNvPr>
          <p:cNvSpPr txBox="1">
            <a:spLocks/>
          </p:cNvSpPr>
          <p:nvPr/>
        </p:nvSpPr>
        <p:spPr>
          <a:xfrm>
            <a:off x="812800" y="198914"/>
            <a:ext cx="10871200"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defPPr>
              <a:defRPr lang="it-IT"/>
            </a:defPPr>
            <a:lvl1pPr>
              <a:spcBef>
                <a:spcPct val="0"/>
              </a:spcBef>
              <a:buNone/>
              <a:defRPr sz="2400" b="1" baseline="0">
                <a:solidFill>
                  <a:srgbClr val="FF0000"/>
                </a:solidFill>
                <a:latin typeface="TIM Sans" panose="02020503040602060503" pitchFamily="18" charset="0"/>
                <a:ea typeface="+mj-ea"/>
                <a:cs typeface="Arial" panose="020B0604020202020204" pitchFamily="34" charset="0"/>
              </a:defRPr>
            </a:lvl1pPr>
          </a:lstStyle>
          <a:p>
            <a:r>
              <a:rPr lang="it-IT" dirty="0"/>
              <a:t>Da Analogico a Digitale</a:t>
            </a:r>
          </a:p>
        </p:txBody>
      </p:sp>
      <p:grpSp>
        <p:nvGrpSpPr>
          <p:cNvPr id="5" name="Gruppo 4">
            <a:extLst>
              <a:ext uri="{FF2B5EF4-FFF2-40B4-BE49-F238E27FC236}">
                <a16:creationId xmlns:a16="http://schemas.microsoft.com/office/drawing/2014/main" id="{E640FCB5-99CA-3D49-BA7E-1D623AA8D51C}"/>
              </a:ext>
            </a:extLst>
          </p:cNvPr>
          <p:cNvGrpSpPr/>
          <p:nvPr/>
        </p:nvGrpSpPr>
        <p:grpSpPr>
          <a:xfrm>
            <a:off x="7315200" y="1959430"/>
            <a:ext cx="4596371" cy="3256806"/>
            <a:chOff x="7268175" y="4197445"/>
            <a:chExt cx="3840549" cy="2461641"/>
          </a:xfrm>
        </p:grpSpPr>
        <p:pic>
          <p:nvPicPr>
            <p:cNvPr id="3" name="Immagine 2">
              <a:extLst>
                <a:ext uri="{FF2B5EF4-FFF2-40B4-BE49-F238E27FC236}">
                  <a16:creationId xmlns:a16="http://schemas.microsoft.com/office/drawing/2014/main" id="{A45DAF5E-6C64-B947-BCE9-D6579DCE204F}"/>
                </a:ext>
              </a:extLst>
            </p:cNvPr>
            <p:cNvPicPr>
              <a:picLocks noChangeAspect="1"/>
            </p:cNvPicPr>
            <p:nvPr/>
          </p:nvPicPr>
          <p:blipFill>
            <a:blip r:embed="rId3"/>
            <a:stretch>
              <a:fillRect/>
            </a:stretch>
          </p:blipFill>
          <p:spPr>
            <a:xfrm>
              <a:off x="7268175" y="4197445"/>
              <a:ext cx="3259074" cy="2461641"/>
            </a:xfrm>
            <a:prstGeom prst="rect">
              <a:avLst/>
            </a:prstGeom>
            <a:noFill/>
          </p:spPr>
        </p:pic>
        <p:sp>
          <p:nvSpPr>
            <p:cNvPr id="4" name="Rettangolo 3">
              <a:extLst>
                <a:ext uri="{FF2B5EF4-FFF2-40B4-BE49-F238E27FC236}">
                  <a16:creationId xmlns:a16="http://schemas.microsoft.com/office/drawing/2014/main" id="{2B4A8023-34A9-344D-AE5D-E00F706AA2CA}"/>
                </a:ext>
              </a:extLst>
            </p:cNvPr>
            <p:cNvSpPr/>
            <p:nvPr/>
          </p:nvSpPr>
          <p:spPr>
            <a:xfrm>
              <a:off x="7268175" y="4197445"/>
              <a:ext cx="3840549" cy="2461641"/>
            </a:xfrm>
            <a:prstGeom prst="rect">
              <a:avLst/>
            </a:prstGeom>
            <a:solidFill>
              <a:schemeClr val="bg1">
                <a:lumMod val="95000"/>
                <a:alpha val="29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2739651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rotonda angolo diagonale rettangolo 1">
            <a:extLst>
              <a:ext uri="{FF2B5EF4-FFF2-40B4-BE49-F238E27FC236}">
                <a16:creationId xmlns:a16="http://schemas.microsoft.com/office/drawing/2014/main" id="{9603E5DC-AD7E-4767-90AF-C1F4D4066380}"/>
              </a:ext>
            </a:extLst>
          </p:cNvPr>
          <p:cNvSpPr/>
          <p:nvPr/>
        </p:nvSpPr>
        <p:spPr>
          <a:xfrm flipV="1">
            <a:off x="2310576" y="4588603"/>
            <a:ext cx="9537299" cy="1120130"/>
          </a:xfrm>
          <a:prstGeom prst="round2DiagRect">
            <a:avLst>
              <a:gd name="adj1" fmla="val 0"/>
              <a:gd name="adj2" fmla="val 0"/>
            </a:avLst>
          </a:prstGeom>
          <a:solidFill>
            <a:srgbClr val="E6E6E6">
              <a:alpha val="80000"/>
            </a:srgbClr>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it-IT">
              <a:solidFill>
                <a:prstClr val="white"/>
              </a:solidFill>
              <a:latin typeface="Calibri"/>
            </a:endParaRPr>
          </a:p>
        </p:txBody>
      </p:sp>
      <p:sp>
        <p:nvSpPr>
          <p:cNvPr id="7" name="Arrotonda angolo diagonale rettangolo 1">
            <a:extLst>
              <a:ext uri="{FF2B5EF4-FFF2-40B4-BE49-F238E27FC236}">
                <a16:creationId xmlns:a16="http://schemas.microsoft.com/office/drawing/2014/main" id="{87492440-8C7A-4830-9DD1-19E1333B1FAA}"/>
              </a:ext>
            </a:extLst>
          </p:cNvPr>
          <p:cNvSpPr/>
          <p:nvPr/>
        </p:nvSpPr>
        <p:spPr>
          <a:xfrm flipV="1">
            <a:off x="2281271" y="3219046"/>
            <a:ext cx="9537299" cy="1120131"/>
          </a:xfrm>
          <a:prstGeom prst="round2DiagRect">
            <a:avLst>
              <a:gd name="adj1" fmla="val 0"/>
              <a:gd name="adj2" fmla="val 0"/>
            </a:avLst>
          </a:prstGeom>
          <a:solidFill>
            <a:srgbClr val="E6E6E6">
              <a:alpha val="80000"/>
            </a:srgbClr>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it-IT">
              <a:solidFill>
                <a:prstClr val="white"/>
              </a:solidFill>
              <a:latin typeface="Calibri"/>
            </a:endParaRPr>
          </a:p>
        </p:txBody>
      </p:sp>
      <p:sp>
        <p:nvSpPr>
          <p:cNvPr id="16" name="Titolo 1">
            <a:extLst>
              <a:ext uri="{FF2B5EF4-FFF2-40B4-BE49-F238E27FC236}">
                <a16:creationId xmlns:a16="http://schemas.microsoft.com/office/drawing/2014/main" id="{171E5DE2-BEBB-C946-A053-BF3E03407934}"/>
              </a:ext>
            </a:extLst>
          </p:cNvPr>
          <p:cNvSpPr txBox="1">
            <a:spLocks/>
          </p:cNvSpPr>
          <p:nvPr/>
        </p:nvSpPr>
        <p:spPr>
          <a:xfrm>
            <a:off x="481822" y="215488"/>
            <a:ext cx="10871200"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defPPr>
              <a:defRPr lang="it-IT"/>
            </a:defPPr>
            <a:lvl1pPr>
              <a:spcBef>
                <a:spcPct val="0"/>
              </a:spcBef>
              <a:buNone/>
              <a:defRPr sz="2400" b="1" baseline="0">
                <a:solidFill>
                  <a:srgbClr val="FF0000"/>
                </a:solidFill>
                <a:latin typeface="TIM Sans" panose="02020503040602060503" pitchFamily="18" charset="0"/>
                <a:ea typeface="+mj-ea"/>
                <a:cs typeface="Arial" panose="020B0604020202020204" pitchFamily="34" charset="0"/>
              </a:defRPr>
            </a:lvl1pPr>
          </a:lstStyle>
          <a:p>
            <a:r>
              <a:rPr lang="it-IT" dirty="0"/>
              <a:t>Prima di lasciarci, una riflessione …</a:t>
            </a:r>
          </a:p>
        </p:txBody>
      </p:sp>
      <p:sp>
        <p:nvSpPr>
          <p:cNvPr id="18" name="Rettangolo 17">
            <a:extLst>
              <a:ext uri="{FF2B5EF4-FFF2-40B4-BE49-F238E27FC236}">
                <a16:creationId xmlns:a16="http://schemas.microsoft.com/office/drawing/2014/main" id="{2779B458-882F-0A4F-89FF-6D65091BB886}"/>
              </a:ext>
            </a:extLst>
          </p:cNvPr>
          <p:cNvSpPr/>
          <p:nvPr/>
        </p:nvSpPr>
        <p:spPr>
          <a:xfrm>
            <a:off x="5093110" y="6514223"/>
            <a:ext cx="1986116" cy="2113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CasellaDiTesto 18">
            <a:extLst>
              <a:ext uri="{FF2B5EF4-FFF2-40B4-BE49-F238E27FC236}">
                <a16:creationId xmlns:a16="http://schemas.microsoft.com/office/drawing/2014/main" id="{BCF9042F-6760-0840-9C11-FBA82024DB0F}"/>
              </a:ext>
            </a:extLst>
          </p:cNvPr>
          <p:cNvSpPr txBox="1"/>
          <p:nvPr/>
        </p:nvSpPr>
        <p:spPr>
          <a:xfrm>
            <a:off x="215757" y="30822"/>
            <a:ext cx="184731" cy="369332"/>
          </a:xfrm>
          <a:prstGeom prst="rect">
            <a:avLst/>
          </a:prstGeom>
          <a:noFill/>
        </p:spPr>
        <p:txBody>
          <a:bodyPr wrap="none" rtlCol="0">
            <a:spAutoFit/>
          </a:bodyPr>
          <a:lstStyle/>
          <a:p>
            <a:endParaRPr lang="it-IT" dirty="0"/>
          </a:p>
        </p:txBody>
      </p:sp>
      <p:sp>
        <p:nvSpPr>
          <p:cNvPr id="6" name="Rettangolo 5">
            <a:extLst>
              <a:ext uri="{FF2B5EF4-FFF2-40B4-BE49-F238E27FC236}">
                <a16:creationId xmlns:a16="http://schemas.microsoft.com/office/drawing/2014/main" id="{CFBA4B9E-ACE0-DA4C-B631-647FADBD0822}"/>
              </a:ext>
            </a:extLst>
          </p:cNvPr>
          <p:cNvSpPr/>
          <p:nvPr/>
        </p:nvSpPr>
        <p:spPr>
          <a:xfrm>
            <a:off x="373426" y="716672"/>
            <a:ext cx="11445148" cy="5714385"/>
          </a:xfrm>
          <a:prstGeom prst="rect">
            <a:avLst/>
          </a:prstGeom>
        </p:spPr>
        <p:txBody>
          <a:bodyPr wrap="square">
            <a:spAutoFit/>
          </a:bodyPr>
          <a:lstStyle/>
          <a:p>
            <a:pPr algn="just">
              <a:spcAft>
                <a:spcPts val="800"/>
              </a:spcAft>
            </a:pPr>
            <a:r>
              <a:rPr lang="it-IT" sz="1600" dirty="0">
                <a:solidFill>
                  <a:srgbClr val="002060"/>
                </a:solidFill>
                <a:latin typeface="TIM Sans" panose="02020503040602060503" pitchFamily="18" charset="0"/>
              </a:rPr>
              <a:t>Nella mia esperienza professionale mi sono sempre prefisso l’obiettivo di contribuire alla definizione di una nuova strategia di sviluppo per la valorizzazione delle diverse peculiarità di ciascun territorio nazionale.</a:t>
            </a:r>
          </a:p>
          <a:p>
            <a:pPr algn="just">
              <a:spcAft>
                <a:spcPts val="800"/>
              </a:spcAft>
            </a:pPr>
            <a:endParaRPr lang="it-IT" sz="1600" dirty="0">
              <a:solidFill>
                <a:srgbClr val="002060"/>
              </a:solidFill>
              <a:latin typeface="TIM Sans" panose="02020503040602060503" pitchFamily="18" charset="0"/>
            </a:endParaRPr>
          </a:p>
          <a:p>
            <a:pPr algn="just">
              <a:spcAft>
                <a:spcPts val="800"/>
              </a:spcAft>
            </a:pPr>
            <a:r>
              <a:rPr lang="it-IT" sz="1600" dirty="0">
                <a:solidFill>
                  <a:srgbClr val="002060"/>
                </a:solidFill>
                <a:latin typeface="TIM Sans" panose="02020503040602060503" pitchFamily="18" charset="0"/>
              </a:rPr>
              <a:t>Tutti noi ci auguriamo che questa strategia possa finalmente trovare una sua attuazione grazie al PNRR, quale motore principale per uno sviluppo armonioso di tutti i Paesi.</a:t>
            </a:r>
          </a:p>
          <a:p>
            <a:pPr algn="just">
              <a:spcAft>
                <a:spcPts val="800"/>
              </a:spcAft>
            </a:pPr>
            <a:endParaRPr lang="it-IT" sz="1600" dirty="0">
              <a:solidFill>
                <a:srgbClr val="002060"/>
              </a:solidFill>
              <a:latin typeface="TIM Sans" panose="02020503040602060503" pitchFamily="18" charset="0"/>
            </a:endParaRPr>
          </a:p>
          <a:p>
            <a:pPr algn="just">
              <a:spcAft>
                <a:spcPts val="800"/>
              </a:spcAft>
            </a:pPr>
            <a:r>
              <a:rPr lang="it-IT" sz="1600" dirty="0">
                <a:solidFill>
                  <a:srgbClr val="002060"/>
                </a:solidFill>
                <a:latin typeface="TIM Sans" panose="02020503040602060503" pitchFamily="18" charset="0"/>
              </a:rPr>
              <a:t>Vi lascio con le citazioni che ho fatto mie durante tutto il mio percorso di Professionista e di Uomo.</a:t>
            </a:r>
            <a:endParaRPr lang="it-IT" sz="1400" dirty="0">
              <a:solidFill>
                <a:srgbClr val="002060"/>
              </a:solidFill>
              <a:latin typeface="TIM Sans" panose="02020503040602060503" pitchFamily="18" charset="0"/>
            </a:endParaRPr>
          </a:p>
          <a:p>
            <a:pPr algn="ctr">
              <a:spcAft>
                <a:spcPts val="800"/>
              </a:spcAft>
            </a:pPr>
            <a:r>
              <a:rPr lang="it-IT" sz="1600" dirty="0">
                <a:solidFill>
                  <a:srgbClr val="002060"/>
                </a:solidFill>
                <a:latin typeface="TIM Sans" panose="02020503040602060503" pitchFamily="18" charset="0"/>
              </a:rPr>
              <a:t> </a:t>
            </a:r>
          </a:p>
          <a:p>
            <a:pPr algn="ctr">
              <a:spcAft>
                <a:spcPts val="800"/>
              </a:spcAft>
            </a:pPr>
            <a:r>
              <a:rPr lang="it-IT" sz="1600" i="1" dirty="0">
                <a:solidFill>
                  <a:srgbClr val="002060"/>
                </a:solidFill>
                <a:latin typeface="TIM Sans" panose="02020503040602060503" pitchFamily="18" charset="0"/>
              </a:rPr>
              <a:t>’’ Non esiste il Genio, ma soltanto il Dono di sapersi applicare in maniera costante.</a:t>
            </a:r>
          </a:p>
          <a:p>
            <a:pPr algn="ctr">
              <a:spcAft>
                <a:spcPts val="800"/>
              </a:spcAft>
            </a:pPr>
            <a:r>
              <a:rPr lang="it-IT" sz="1600" i="1" dirty="0">
                <a:solidFill>
                  <a:srgbClr val="002060"/>
                </a:solidFill>
                <a:latin typeface="TIM Sans" panose="02020503040602060503" pitchFamily="18" charset="0"/>
              </a:rPr>
              <a:t>Io questo Dono l’ho avuto’’</a:t>
            </a:r>
          </a:p>
          <a:p>
            <a:pPr algn="r">
              <a:spcAft>
                <a:spcPts val="800"/>
              </a:spcAft>
            </a:pPr>
            <a:r>
              <a:rPr lang="it-IT" sz="1600" b="1" dirty="0">
                <a:solidFill>
                  <a:srgbClr val="002060"/>
                </a:solidFill>
                <a:latin typeface="TIM Sans" panose="02020503040602060503" pitchFamily="18" charset="0"/>
                <a:cs typeface="Apple Chancery" panose="03020702040506060504" pitchFamily="66" charset="-79"/>
              </a:rPr>
              <a:t>Guglielmo Marconi</a:t>
            </a:r>
            <a:endParaRPr lang="it-IT" sz="1600" b="1" dirty="0">
              <a:solidFill>
                <a:srgbClr val="002060"/>
              </a:solidFill>
              <a:latin typeface="TIM Sans" panose="02020503040602060503" pitchFamily="18" charset="0"/>
            </a:endParaRPr>
          </a:p>
          <a:p>
            <a:pPr algn="ctr">
              <a:spcAft>
                <a:spcPts val="800"/>
              </a:spcAft>
            </a:pPr>
            <a:endParaRPr lang="it-IT" sz="1600" dirty="0">
              <a:solidFill>
                <a:srgbClr val="002060"/>
              </a:solidFill>
              <a:latin typeface="TIM Sans" panose="02020503040602060503" pitchFamily="18" charset="0"/>
            </a:endParaRPr>
          </a:p>
          <a:p>
            <a:pPr algn="just">
              <a:spcAft>
                <a:spcPts val="800"/>
              </a:spcAft>
            </a:pPr>
            <a:r>
              <a:rPr lang="it-IT" sz="1600" dirty="0">
                <a:solidFill>
                  <a:srgbClr val="002060"/>
                </a:solidFill>
                <a:latin typeface="TIM Sans" panose="02020503040602060503" pitchFamily="18" charset="0"/>
              </a:rPr>
              <a:t>		           </a:t>
            </a:r>
            <a:r>
              <a:rPr lang="it-IT" sz="1600" i="1" dirty="0">
                <a:solidFill>
                  <a:srgbClr val="002060"/>
                </a:solidFill>
                <a:latin typeface="TIM Sans" panose="02020503040602060503" pitchFamily="18" charset="0"/>
              </a:rPr>
              <a:t>’’ Un sogno sembra un sogno fino a quando non si comincia a lavorarci.</a:t>
            </a:r>
          </a:p>
          <a:p>
            <a:pPr algn="just">
              <a:spcAft>
                <a:spcPts val="800"/>
              </a:spcAft>
            </a:pPr>
            <a:r>
              <a:rPr lang="it-IT" sz="1600" i="1" dirty="0">
                <a:solidFill>
                  <a:srgbClr val="002060"/>
                </a:solidFill>
                <a:latin typeface="TIM Sans" panose="02020503040602060503" pitchFamily="18" charset="0"/>
              </a:rPr>
              <a:t>			   E allora può diventare qualcosa di infinitamente più grande’’</a:t>
            </a:r>
          </a:p>
          <a:p>
            <a:pPr algn="r">
              <a:spcAft>
                <a:spcPts val="800"/>
              </a:spcAft>
            </a:pPr>
            <a:r>
              <a:rPr lang="it-IT" sz="1600" dirty="0">
                <a:solidFill>
                  <a:srgbClr val="002060"/>
                </a:solidFill>
                <a:latin typeface="TIM Sans" panose="02020503040602060503" pitchFamily="18" charset="0"/>
              </a:rPr>
              <a:t>								</a:t>
            </a:r>
            <a:r>
              <a:rPr lang="it-IT" sz="1600" b="1" dirty="0">
                <a:solidFill>
                  <a:srgbClr val="002060"/>
                </a:solidFill>
                <a:latin typeface="TIM Sans" panose="02020503040602060503" pitchFamily="18" charset="0"/>
                <a:cs typeface="Apple Chancery" panose="03020702040506060504" pitchFamily="66" charset="-79"/>
              </a:rPr>
              <a:t>Adriano Olivetti</a:t>
            </a:r>
          </a:p>
          <a:p>
            <a:pPr algn="just">
              <a:spcAft>
                <a:spcPts val="800"/>
              </a:spcAft>
            </a:pPr>
            <a:endParaRPr lang="it-IT" sz="1600" dirty="0">
              <a:solidFill>
                <a:srgbClr val="002060"/>
              </a:solidFill>
              <a:latin typeface="TIM Sans" panose="02020503040602060503" pitchFamily="18" charset="0"/>
            </a:endParaRPr>
          </a:p>
          <a:p>
            <a:pPr algn="just">
              <a:spcAft>
                <a:spcPts val="800"/>
              </a:spcAft>
            </a:pPr>
            <a:r>
              <a:rPr lang="it-IT" sz="1600" dirty="0">
                <a:solidFill>
                  <a:srgbClr val="002060"/>
                </a:solidFill>
                <a:latin typeface="TIM Sans" panose="02020503040602060503" pitchFamily="18" charset="0"/>
              </a:rPr>
              <a:t>Grazie per l’attenzione 		</a:t>
            </a:r>
          </a:p>
        </p:txBody>
      </p:sp>
    </p:spTree>
    <p:extLst>
      <p:ext uri="{BB962C8B-B14F-4D97-AF65-F5344CB8AC3E}">
        <p14:creationId xmlns:p14="http://schemas.microsoft.com/office/powerpoint/2010/main" val="2950942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CasellaDiTesto 38">
            <a:extLst>
              <a:ext uri="{FF2B5EF4-FFF2-40B4-BE49-F238E27FC236}">
                <a16:creationId xmlns:a16="http://schemas.microsoft.com/office/drawing/2014/main" id="{7D7F19B3-2F90-F744-B7E8-6914D72EB73B}"/>
              </a:ext>
            </a:extLst>
          </p:cNvPr>
          <p:cNvSpPr txBox="1"/>
          <p:nvPr/>
        </p:nvSpPr>
        <p:spPr>
          <a:xfrm>
            <a:off x="214344" y="844779"/>
            <a:ext cx="8601663" cy="5755422"/>
          </a:xfrm>
          <a:prstGeom prst="rect">
            <a:avLst/>
          </a:prstGeom>
          <a:noFill/>
        </p:spPr>
        <p:txBody>
          <a:bodyPr wrap="square" rtlCol="0">
            <a:spAutoFit/>
          </a:bodyPr>
          <a:lstStyle/>
          <a:p>
            <a:pPr algn="just"/>
            <a:r>
              <a:rPr lang="it-IT" sz="1600" dirty="0">
                <a:solidFill>
                  <a:srgbClr val="002060"/>
                </a:solidFill>
                <a:latin typeface="TIM Sans" panose="02020503040602060503" pitchFamily="18" charset="0"/>
              </a:rPr>
              <a:t>Un’altra componente rilevante nella mia esperienza</a:t>
            </a:r>
            <a:r>
              <a:rPr lang="it-IT" sz="1600" i="1" dirty="0">
                <a:solidFill>
                  <a:srgbClr val="002060"/>
                </a:solidFill>
                <a:latin typeface="TIM Sans" panose="02020503040602060503" pitchFamily="18" charset="0"/>
              </a:rPr>
              <a:t> </a:t>
            </a:r>
            <a:r>
              <a:rPr lang="it-IT" sz="1600" dirty="0">
                <a:solidFill>
                  <a:srgbClr val="002060"/>
                </a:solidFill>
                <a:latin typeface="TIM Sans" panose="02020503040602060503" pitchFamily="18" charset="0"/>
              </a:rPr>
              <a:t>lavorativa è stata la </a:t>
            </a:r>
            <a:r>
              <a:rPr lang="it-IT" sz="1600" b="1" dirty="0">
                <a:solidFill>
                  <a:srgbClr val="002060"/>
                </a:solidFill>
                <a:latin typeface="TIM Sans" panose="02020503040602060503" pitchFamily="18" charset="0"/>
              </a:rPr>
              <a:t>focalizzazione sulle esperienze territoriali.</a:t>
            </a:r>
          </a:p>
          <a:p>
            <a:pPr algn="just"/>
            <a:endParaRPr lang="it-IT" sz="1600" dirty="0">
              <a:solidFill>
                <a:srgbClr val="002060"/>
              </a:solidFill>
              <a:latin typeface="TIM Sans" panose="02020503040602060503" pitchFamily="18" charset="0"/>
            </a:endParaRPr>
          </a:p>
          <a:p>
            <a:pPr algn="just"/>
            <a:r>
              <a:rPr lang="it-IT" sz="1600" dirty="0">
                <a:solidFill>
                  <a:srgbClr val="002060"/>
                </a:solidFill>
                <a:latin typeface="TIM Sans" panose="02020503040602060503" pitchFamily="18" charset="0"/>
              </a:rPr>
              <a:t>Dall’esperienza del Progetto </a:t>
            </a:r>
            <a:r>
              <a:rPr lang="it-IT" sz="1600" b="1" dirty="0" err="1">
                <a:solidFill>
                  <a:srgbClr val="002060"/>
                </a:solidFill>
                <a:latin typeface="TIM Sans" panose="02020503040602060503" pitchFamily="18" charset="0"/>
              </a:rPr>
              <a:t>TelCal</a:t>
            </a:r>
            <a:r>
              <a:rPr lang="it-IT" sz="1600" dirty="0">
                <a:solidFill>
                  <a:srgbClr val="002060"/>
                </a:solidFill>
                <a:latin typeface="TIM Sans" panose="02020503040602060503" pitchFamily="18" charset="0"/>
              </a:rPr>
              <a:t> con il </a:t>
            </a:r>
            <a:r>
              <a:rPr lang="it-IT" sz="1600" b="1" dirty="0">
                <a:solidFill>
                  <a:srgbClr val="002060"/>
                </a:solidFill>
                <a:latin typeface="TIM Sans" panose="02020503040602060503" pitchFamily="18" charset="0"/>
              </a:rPr>
              <a:t>Piano Telematico per la Calabria</a:t>
            </a:r>
            <a:r>
              <a:rPr lang="it-IT" sz="1600" dirty="0">
                <a:solidFill>
                  <a:srgbClr val="002060"/>
                </a:solidFill>
                <a:latin typeface="TIM Sans" panose="02020503040602060503" pitchFamily="18" charset="0"/>
              </a:rPr>
              <a:t>, al </a:t>
            </a:r>
            <a:r>
              <a:rPr lang="it-IT" sz="1600" b="1" dirty="0">
                <a:solidFill>
                  <a:srgbClr val="002060"/>
                </a:solidFill>
                <a:latin typeface="TIM Sans" panose="02020503040602060503" pitchFamily="18" charset="0"/>
              </a:rPr>
              <a:t>Progetto Mezzogiorno</a:t>
            </a:r>
            <a:r>
              <a:rPr lang="it-IT" sz="1600" dirty="0">
                <a:solidFill>
                  <a:srgbClr val="002060"/>
                </a:solidFill>
                <a:latin typeface="TIM Sans" panose="02020503040602060503" pitchFamily="18" charset="0"/>
              </a:rPr>
              <a:t>, al </a:t>
            </a:r>
            <a:r>
              <a:rPr lang="it-IT" sz="1600" b="1" dirty="0">
                <a:solidFill>
                  <a:srgbClr val="002060"/>
                </a:solidFill>
                <a:latin typeface="TIM Sans" panose="02020503040602060503" pitchFamily="18" charset="0"/>
              </a:rPr>
              <a:t>Digital Divide</a:t>
            </a:r>
            <a:r>
              <a:rPr lang="it-IT" sz="1600" dirty="0">
                <a:solidFill>
                  <a:srgbClr val="002060"/>
                </a:solidFill>
                <a:latin typeface="TIM Sans" panose="02020503040602060503" pitchFamily="18" charset="0"/>
              </a:rPr>
              <a:t>, ad </a:t>
            </a:r>
            <a:r>
              <a:rPr lang="it-IT" sz="1600" b="1" dirty="0">
                <a:solidFill>
                  <a:srgbClr val="002060"/>
                </a:solidFill>
                <a:latin typeface="TIM Sans" panose="02020503040602060503" pitchFamily="18" charset="0"/>
              </a:rPr>
              <a:t>Italia Connessa e le Agende Digitali Regionali, </a:t>
            </a:r>
            <a:r>
              <a:rPr lang="it-IT" sz="1600" dirty="0">
                <a:solidFill>
                  <a:srgbClr val="002060"/>
                </a:solidFill>
                <a:latin typeface="TIM Sans" panose="02020503040602060503" pitchFamily="18" charset="0"/>
              </a:rPr>
              <a:t>per finire con le attività nel </a:t>
            </a:r>
            <a:r>
              <a:rPr lang="it-IT" sz="1600" b="1" dirty="0">
                <a:solidFill>
                  <a:srgbClr val="002060"/>
                </a:solidFill>
                <a:latin typeface="TIM Sans" panose="02020503040602060503" pitchFamily="18" charset="0"/>
              </a:rPr>
              <a:t>Trentino</a:t>
            </a:r>
            <a:r>
              <a:rPr lang="it-IT" sz="1600" dirty="0">
                <a:solidFill>
                  <a:srgbClr val="002060"/>
                </a:solidFill>
                <a:latin typeface="TIM Sans" panose="02020503040602060503" pitchFamily="18" charset="0"/>
              </a:rPr>
              <a:t> e a </a:t>
            </a:r>
            <a:r>
              <a:rPr lang="it-IT" sz="1600" b="1" dirty="0">
                <a:solidFill>
                  <a:srgbClr val="002060"/>
                </a:solidFill>
                <a:latin typeface="TIM Sans" panose="02020503040602060503" pitchFamily="18" charset="0"/>
              </a:rPr>
              <a:t>San Marino</a:t>
            </a:r>
            <a:r>
              <a:rPr lang="it-IT" sz="1600" dirty="0">
                <a:solidFill>
                  <a:srgbClr val="002060"/>
                </a:solidFill>
                <a:latin typeface="TIM Sans" panose="02020503040602060503" pitchFamily="18" charset="0"/>
              </a:rPr>
              <a:t>, il fil rouge della mia vita lavorativa è stato il </a:t>
            </a:r>
            <a:r>
              <a:rPr lang="it-IT" sz="1600" b="1" u="sng" dirty="0">
                <a:solidFill>
                  <a:srgbClr val="002060"/>
                </a:solidFill>
                <a:latin typeface="TIM Sans" panose="02020503040602060503" pitchFamily="18" charset="0"/>
              </a:rPr>
              <a:t>lavoro con e per i territori</a:t>
            </a:r>
            <a:r>
              <a:rPr lang="it-IT" sz="1600" dirty="0">
                <a:solidFill>
                  <a:srgbClr val="002060"/>
                </a:solidFill>
                <a:latin typeface="TIM Sans" panose="02020503040602060503" pitchFamily="18" charset="0"/>
              </a:rPr>
              <a:t>, nella consapevolezza che le grandi trasformazioni partono si dalla idee e dalle spinte dall’alto, ma si realizzano solo attraverso un forte impulso che parte dal basso, dai territori.</a:t>
            </a:r>
          </a:p>
          <a:p>
            <a:pPr algn="just"/>
            <a:endParaRPr lang="it-IT" sz="1600" dirty="0">
              <a:solidFill>
                <a:srgbClr val="002060"/>
              </a:solidFill>
              <a:latin typeface="TIM Sans" panose="02020503040602060503" pitchFamily="18" charset="0"/>
            </a:endParaRPr>
          </a:p>
          <a:p>
            <a:pPr algn="just"/>
            <a:r>
              <a:rPr lang="it-IT" sz="1600" dirty="0">
                <a:solidFill>
                  <a:srgbClr val="002060"/>
                </a:solidFill>
                <a:latin typeface="TIM Sans" panose="02020503040602060503" pitchFamily="18" charset="0"/>
              </a:rPr>
              <a:t>La </a:t>
            </a:r>
            <a:r>
              <a:rPr lang="it-IT" sz="1600" b="1" dirty="0">
                <a:solidFill>
                  <a:srgbClr val="002060"/>
                </a:solidFill>
                <a:latin typeface="TIM Sans" panose="02020503040602060503" pitchFamily="18" charset="0"/>
              </a:rPr>
              <a:t>Transizione verso il Digitale </a:t>
            </a:r>
            <a:r>
              <a:rPr lang="it-IT" sz="1600" dirty="0">
                <a:solidFill>
                  <a:srgbClr val="002060"/>
                </a:solidFill>
                <a:latin typeface="TIM Sans" panose="02020503040602060503" pitchFamily="18" charset="0"/>
              </a:rPr>
              <a:t>è stato, è, e sarà un percorso lungo, complesso e articolato, che si è via via incanalato verso obiettivi definiti, risorse fissate ed iniziative ben avviate in tutti i settori della vita sociale e lavorativa, peraltro in forte sinergia con altre tematiche divenute fortemente attuali e rilevanti come La </a:t>
            </a:r>
            <a:r>
              <a:rPr lang="it-IT" sz="1600" b="1" dirty="0">
                <a:solidFill>
                  <a:srgbClr val="002060"/>
                </a:solidFill>
                <a:latin typeface="TIM Sans" panose="02020503040602060503" pitchFamily="18" charset="0"/>
              </a:rPr>
              <a:t>Transizione Energetica </a:t>
            </a:r>
            <a:r>
              <a:rPr lang="it-IT" sz="1600" dirty="0">
                <a:solidFill>
                  <a:srgbClr val="002060"/>
                </a:solidFill>
                <a:latin typeface="TIM Sans" panose="02020503040602060503" pitchFamily="18" charset="0"/>
              </a:rPr>
              <a:t>e lo </a:t>
            </a:r>
            <a:r>
              <a:rPr lang="it-IT" sz="1600" b="1" dirty="0">
                <a:solidFill>
                  <a:srgbClr val="002060"/>
                </a:solidFill>
                <a:latin typeface="TIM Sans" panose="02020503040602060503" pitchFamily="18" charset="0"/>
              </a:rPr>
              <a:t>Sviluppo Eco-sostenibile</a:t>
            </a:r>
            <a:r>
              <a:rPr lang="it-IT" sz="1600" dirty="0">
                <a:solidFill>
                  <a:srgbClr val="002060"/>
                </a:solidFill>
                <a:latin typeface="TIM Sans" panose="02020503040602060503" pitchFamily="18" charset="0"/>
              </a:rPr>
              <a:t>. I Territori nazionali hanno preso in carico le proprie responsabilità e stanno costruendo i propri percorsi di sviluppo e di crescita, in accordo con i Piani Nazionali ed Europei e stanno facendo crescere le competenze professionali necessarie per supportate lo sviluppo del digitale che ormai ha permeato tutti gli ambiti lavorativi e sociali.</a:t>
            </a:r>
          </a:p>
          <a:p>
            <a:pPr algn="just"/>
            <a:endParaRPr lang="it-IT" sz="1600" dirty="0">
              <a:solidFill>
                <a:srgbClr val="002060"/>
              </a:solidFill>
              <a:latin typeface="TIM Sans" panose="02020503040602060503" pitchFamily="18" charset="0"/>
            </a:endParaRPr>
          </a:p>
          <a:p>
            <a:pPr algn="just"/>
            <a:r>
              <a:rPr lang="it-IT" sz="1600" dirty="0">
                <a:solidFill>
                  <a:srgbClr val="002060"/>
                </a:solidFill>
                <a:latin typeface="TIM Sans" panose="02020503040602060503" pitchFamily="18" charset="0"/>
              </a:rPr>
              <a:t>E’ tutto a posto? E’ tutto pronto? Sono stati risolti tutti i problemi? Certo che no! Molta strada è stata fatta da quando si è e avviato il percorso, ma molti temi sono ancora aperti. Non ultimi gli aspetti legati agli effetti della Digitalizzazione sulle persone e sull’ambiente, con particolare attenzione alla implicazioni etiche e morali (inclusione, marginalizzazione sociale, diritti, uguaglianza, tutela dell’ambiente,….). </a:t>
            </a:r>
            <a:endParaRPr lang="it-IT" sz="1400" dirty="0">
              <a:solidFill>
                <a:srgbClr val="002060"/>
              </a:solidFill>
              <a:latin typeface="TIM Sans" panose="02020503040602060503" pitchFamily="18" charset="0"/>
            </a:endParaRPr>
          </a:p>
        </p:txBody>
      </p:sp>
      <p:sp>
        <p:nvSpPr>
          <p:cNvPr id="40" name="Titolo 1">
            <a:extLst>
              <a:ext uri="{FF2B5EF4-FFF2-40B4-BE49-F238E27FC236}">
                <a16:creationId xmlns:a16="http://schemas.microsoft.com/office/drawing/2014/main" id="{F2AA63C7-9958-2740-A9E8-135B809988B3}"/>
              </a:ext>
            </a:extLst>
          </p:cNvPr>
          <p:cNvSpPr txBox="1">
            <a:spLocks/>
          </p:cNvSpPr>
          <p:nvPr/>
        </p:nvSpPr>
        <p:spPr>
          <a:xfrm>
            <a:off x="295964" y="198914"/>
            <a:ext cx="10871200"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defPPr>
              <a:defRPr lang="it-IT"/>
            </a:defPPr>
            <a:lvl1pPr>
              <a:spcBef>
                <a:spcPct val="0"/>
              </a:spcBef>
              <a:buNone/>
              <a:defRPr sz="2400" b="1" baseline="0">
                <a:solidFill>
                  <a:srgbClr val="FF0000"/>
                </a:solidFill>
                <a:latin typeface="TIM Sans" panose="02020503040602060503" pitchFamily="18" charset="0"/>
                <a:ea typeface="+mj-ea"/>
                <a:cs typeface="Arial" panose="020B0604020202020204" pitchFamily="34" charset="0"/>
              </a:defRPr>
            </a:lvl1pPr>
          </a:lstStyle>
          <a:p>
            <a:r>
              <a:rPr lang="it-IT" dirty="0"/>
              <a:t>La focalizzazione sui territori</a:t>
            </a:r>
          </a:p>
        </p:txBody>
      </p:sp>
      <p:pic>
        <p:nvPicPr>
          <p:cNvPr id="2" name="Immagine 1">
            <a:extLst>
              <a:ext uri="{FF2B5EF4-FFF2-40B4-BE49-F238E27FC236}">
                <a16:creationId xmlns:a16="http://schemas.microsoft.com/office/drawing/2014/main" id="{FB2CA0BC-2295-AF6D-D9A0-C8113B7BEB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6313" y="642359"/>
            <a:ext cx="1237975" cy="2010814"/>
          </a:xfrm>
          <a:prstGeom prst="rect">
            <a:avLst/>
          </a:prstGeom>
        </p:spPr>
      </p:pic>
      <p:pic>
        <p:nvPicPr>
          <p:cNvPr id="7" name="Immagine 6">
            <a:extLst>
              <a:ext uri="{FF2B5EF4-FFF2-40B4-BE49-F238E27FC236}">
                <a16:creationId xmlns:a16="http://schemas.microsoft.com/office/drawing/2014/main" id="{86DC099C-1750-118B-B3CC-25F005D9DC77}"/>
              </a:ext>
            </a:extLst>
          </p:cNvPr>
          <p:cNvPicPr>
            <a:picLocks noChangeAspect="1"/>
          </p:cNvPicPr>
          <p:nvPr/>
        </p:nvPicPr>
        <p:blipFill rotWithShape="1">
          <a:blip r:embed="rId4"/>
          <a:srcRect l="37174" t="14782" r="33234" b="10579"/>
          <a:stretch/>
        </p:blipFill>
        <p:spPr>
          <a:xfrm>
            <a:off x="9770164" y="4729369"/>
            <a:ext cx="1271409" cy="1803806"/>
          </a:xfrm>
          <a:prstGeom prst="rect">
            <a:avLst/>
          </a:prstGeom>
        </p:spPr>
      </p:pic>
      <p:pic>
        <p:nvPicPr>
          <p:cNvPr id="3" name="Picture 16">
            <a:extLst>
              <a:ext uri="{FF2B5EF4-FFF2-40B4-BE49-F238E27FC236}">
                <a16:creationId xmlns:a16="http://schemas.microsoft.com/office/drawing/2014/main" id="{AA012BAA-2AB8-7D9D-D426-B193C92B9055}"/>
              </a:ext>
            </a:extLst>
          </p:cNvPr>
          <p:cNvPicPr>
            <a:picLocks noChangeAspect="1" noChangeArrowheads="1"/>
          </p:cNvPicPr>
          <p:nvPr/>
        </p:nvPicPr>
        <p:blipFill>
          <a:blip r:embed="rId5"/>
          <a:srcRect/>
          <a:stretch>
            <a:fillRect/>
          </a:stretch>
        </p:blipFill>
        <p:spPr bwMode="auto">
          <a:xfrm>
            <a:off x="9027736" y="1293566"/>
            <a:ext cx="1378132" cy="1787242"/>
          </a:xfrm>
          <a:prstGeom prst="rect">
            <a:avLst/>
          </a:prstGeom>
          <a:noFill/>
          <a:ln w="9525">
            <a:solidFill>
              <a:srgbClr val="808080"/>
            </a:solidFill>
            <a:miter lim="800000"/>
            <a:headEnd/>
            <a:tailEnd/>
          </a:ln>
        </p:spPr>
      </p:pic>
      <p:pic>
        <p:nvPicPr>
          <p:cNvPr id="4" name="Picture 2">
            <a:extLst>
              <a:ext uri="{FF2B5EF4-FFF2-40B4-BE49-F238E27FC236}">
                <a16:creationId xmlns:a16="http://schemas.microsoft.com/office/drawing/2014/main" id="{CE9BE00F-6224-FE59-1DBF-771714E3006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858" t="26222" r="3773" b="14452"/>
          <a:stretch/>
        </p:blipFill>
        <p:spPr bwMode="auto">
          <a:xfrm>
            <a:off x="9468627" y="3241599"/>
            <a:ext cx="2215373" cy="1260140"/>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15862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asellaDiTesto 32">
            <a:extLst>
              <a:ext uri="{FF2B5EF4-FFF2-40B4-BE49-F238E27FC236}">
                <a16:creationId xmlns:a16="http://schemas.microsoft.com/office/drawing/2014/main" id="{F89F6419-CEED-1145-92D3-3FABB5A10173}"/>
              </a:ext>
            </a:extLst>
          </p:cNvPr>
          <p:cNvSpPr txBox="1"/>
          <p:nvPr/>
        </p:nvSpPr>
        <p:spPr>
          <a:xfrm>
            <a:off x="273890" y="661874"/>
            <a:ext cx="11644220" cy="5909310"/>
          </a:xfrm>
          <a:prstGeom prst="rect">
            <a:avLst/>
          </a:prstGeom>
          <a:noFill/>
        </p:spPr>
        <p:txBody>
          <a:bodyPr wrap="square" rtlCol="0">
            <a:spAutoFit/>
          </a:bodyPr>
          <a:lstStyle/>
          <a:p>
            <a:pPr marL="742950" lvl="1" indent="-285750" algn="just">
              <a:buFont typeface="Arial" panose="020B0604020202020204" pitchFamily="34" charset="0"/>
              <a:buChar char="•"/>
            </a:pPr>
            <a:r>
              <a:rPr lang="it-IT" sz="1400" dirty="0">
                <a:solidFill>
                  <a:srgbClr val="002060"/>
                </a:solidFill>
                <a:latin typeface="TIM Sans" panose="02020503040602060503" pitchFamily="18" charset="0"/>
              </a:rPr>
              <a:t>Prima rivoluzione: dalla società nomadica alla società agricola</a:t>
            </a:r>
          </a:p>
          <a:p>
            <a:pPr marL="742950" lvl="1" indent="-285750" algn="just">
              <a:buFont typeface="Arial" panose="020B0604020202020204" pitchFamily="34" charset="0"/>
              <a:buChar char="•"/>
            </a:pPr>
            <a:r>
              <a:rPr lang="it-IT" sz="1400" dirty="0">
                <a:solidFill>
                  <a:srgbClr val="002060"/>
                </a:solidFill>
                <a:latin typeface="TIM Sans" panose="02020503040602060503" pitchFamily="18" charset="0"/>
              </a:rPr>
              <a:t>Seconda rivoluzione: dalla società agricola alla società industriale</a:t>
            </a:r>
          </a:p>
          <a:p>
            <a:pPr marL="742950" lvl="1" indent="-285750" algn="just">
              <a:buFont typeface="Arial" panose="020B0604020202020204" pitchFamily="34" charset="0"/>
              <a:buChar char="•"/>
            </a:pPr>
            <a:r>
              <a:rPr lang="it-IT" sz="1400" dirty="0">
                <a:solidFill>
                  <a:srgbClr val="002060"/>
                </a:solidFill>
                <a:latin typeface="TIM Sans" panose="02020503040602060503" pitchFamily="18" charset="0"/>
              </a:rPr>
              <a:t>Terza rivoluzione: dalla società industriale alla società post-industriale, basata sulla diffusione dei servizi e sull’informazione digitale</a:t>
            </a:r>
          </a:p>
          <a:p>
            <a:pPr marL="742950" lvl="1" indent="-285750" algn="just">
              <a:buFont typeface="Arial" panose="020B0604020202020204" pitchFamily="34" charset="0"/>
              <a:buChar char="•"/>
            </a:pPr>
            <a:endParaRPr lang="it-IT" sz="1400" dirty="0">
              <a:solidFill>
                <a:srgbClr val="002060"/>
              </a:solidFill>
              <a:latin typeface="TIM Sans" panose="02020503040602060503" pitchFamily="18" charset="0"/>
            </a:endParaRPr>
          </a:p>
          <a:p>
            <a:pPr algn="just"/>
            <a:r>
              <a:rPr lang="it-IT" sz="1400" dirty="0">
                <a:solidFill>
                  <a:srgbClr val="002060"/>
                </a:solidFill>
                <a:latin typeface="TIM Sans" panose="02020503040602060503" pitchFamily="18" charset="0"/>
              </a:rPr>
              <a:t>Oggi viviamo in un periodo di transizione: </a:t>
            </a:r>
            <a:r>
              <a:rPr lang="it-IT" sz="1400" b="1" dirty="0">
                <a:solidFill>
                  <a:srgbClr val="002060"/>
                </a:solidFill>
                <a:latin typeface="TIM Sans" panose="02020503040602060503" pitchFamily="18" charset="0"/>
              </a:rPr>
              <a:t>Jeremy Rifkin </a:t>
            </a:r>
            <a:r>
              <a:rPr lang="it-IT" sz="1400" dirty="0">
                <a:solidFill>
                  <a:srgbClr val="002060"/>
                </a:solidFill>
                <a:latin typeface="TIM Sans" panose="02020503040602060503" pitchFamily="18" charset="0"/>
              </a:rPr>
              <a:t>parla di un nuovo </a:t>
            </a:r>
            <a:r>
              <a:rPr lang="it-IT" sz="1400" b="1" dirty="0">
                <a:solidFill>
                  <a:srgbClr val="002060"/>
                </a:solidFill>
                <a:latin typeface="TIM Sans" panose="02020503040602060503" pitchFamily="18" charset="0"/>
              </a:rPr>
              <a:t>«spartiacque entropico»</a:t>
            </a:r>
            <a:r>
              <a:rPr lang="it-IT" sz="1400" dirty="0">
                <a:solidFill>
                  <a:srgbClr val="002060"/>
                </a:solidFill>
                <a:latin typeface="TIM Sans" panose="02020503040602060503" pitchFamily="18" charset="0"/>
              </a:rPr>
              <a:t>,</a:t>
            </a:r>
            <a:r>
              <a:rPr lang="it-IT" sz="1400" b="1" dirty="0">
                <a:solidFill>
                  <a:srgbClr val="002060"/>
                </a:solidFill>
                <a:latin typeface="TIM Sans" panose="02020503040602060503" pitchFamily="18" charset="0"/>
              </a:rPr>
              <a:t> </a:t>
            </a:r>
            <a:r>
              <a:rPr lang="it-IT" sz="1400" dirty="0">
                <a:solidFill>
                  <a:srgbClr val="002060"/>
                </a:solidFill>
                <a:latin typeface="TIM Sans" panose="02020503040602060503" pitchFamily="18" charset="0"/>
              </a:rPr>
              <a:t>che porterà grossi sconvolgimenti nella vita di tutti. L’industrializzazione esasperata ed un’economia basata sui combustibili fossili comincia a generare cambiamenti climatici osservabili. Un ulteriore innalzamento della temperatura media superiore ad </a:t>
            </a:r>
            <a:r>
              <a:rPr lang="it-IT" sz="1400" b="1" dirty="0">
                <a:solidFill>
                  <a:srgbClr val="002060"/>
                </a:solidFill>
                <a:latin typeface="TIM Sans" panose="02020503040602060503" pitchFamily="18" charset="0"/>
              </a:rPr>
              <a:t>1,5° C</a:t>
            </a:r>
            <a:r>
              <a:rPr lang="it-IT" sz="1400" dirty="0">
                <a:solidFill>
                  <a:srgbClr val="002060"/>
                </a:solidFill>
                <a:latin typeface="TIM Sans" panose="02020503040602060503" pitchFamily="18" charset="0"/>
              </a:rPr>
              <a:t> genererebbe disastri irreversibili.</a:t>
            </a:r>
          </a:p>
          <a:p>
            <a:pPr marL="285750" indent="-285750" algn="just">
              <a:buFont typeface="Arial" panose="020B0604020202020204" pitchFamily="34" charset="0"/>
              <a:buChar char="•"/>
            </a:pPr>
            <a:endParaRPr lang="it-IT" sz="1400" dirty="0">
              <a:solidFill>
                <a:srgbClr val="002060"/>
              </a:solidFill>
              <a:latin typeface="TIM Sans" panose="02020503040602060503" pitchFamily="18" charset="0"/>
            </a:endParaRPr>
          </a:p>
          <a:p>
            <a:pPr algn="just"/>
            <a:r>
              <a:rPr lang="it-IT" sz="1400" dirty="0">
                <a:solidFill>
                  <a:srgbClr val="002060"/>
                </a:solidFill>
                <a:latin typeface="TIM Sans" panose="02020503040602060503" pitchFamily="18" charset="0"/>
              </a:rPr>
              <a:t>Il nuovo spartiacque entropico richiede quindi che si superi l’attuale modello per abbracciare un </a:t>
            </a:r>
            <a:r>
              <a:rPr lang="it-IT" sz="1400" b="1" dirty="0">
                <a:solidFill>
                  <a:srgbClr val="002060"/>
                </a:solidFill>
                <a:latin typeface="TIM Sans" panose="02020503040602060503" pitchFamily="18" charset="0"/>
              </a:rPr>
              <a:t>«Green New Deal globale».</a:t>
            </a:r>
          </a:p>
          <a:p>
            <a:pPr marL="285750" indent="-285750" algn="just">
              <a:buFont typeface="Arial" panose="020B0604020202020204" pitchFamily="34" charset="0"/>
              <a:buChar char="•"/>
            </a:pPr>
            <a:endParaRPr lang="it-IT" sz="1400" b="1" dirty="0">
              <a:solidFill>
                <a:srgbClr val="002060"/>
              </a:solidFill>
              <a:latin typeface="TIM Sans" panose="02020503040602060503" pitchFamily="18" charset="0"/>
            </a:endParaRPr>
          </a:p>
          <a:p>
            <a:pPr algn="just"/>
            <a:r>
              <a:rPr lang="it-IT" sz="1400" dirty="0">
                <a:solidFill>
                  <a:srgbClr val="002060"/>
                </a:solidFill>
                <a:latin typeface="TIM Sans" panose="02020503040602060503" pitchFamily="18" charset="0"/>
              </a:rPr>
              <a:t>La digitalizzazione ha portato all’avvento dei seguenti tre paradigmi. In ordine temporale:</a:t>
            </a:r>
          </a:p>
          <a:p>
            <a:pPr marL="285750" indent="-285750" algn="just">
              <a:buFont typeface="Arial" panose="020B0604020202020204" pitchFamily="34" charset="0"/>
              <a:buChar char="•"/>
            </a:pPr>
            <a:endParaRPr lang="it-IT" sz="1400" dirty="0">
              <a:solidFill>
                <a:srgbClr val="002060"/>
              </a:solidFill>
              <a:latin typeface="TIM Sans" panose="02020503040602060503" pitchFamily="18" charset="0"/>
            </a:endParaRPr>
          </a:p>
          <a:p>
            <a:pPr marL="742950" lvl="1" indent="-285750" algn="just">
              <a:buFont typeface="Arial" panose="020B0604020202020204" pitchFamily="34" charset="0"/>
              <a:buChar char="•"/>
            </a:pPr>
            <a:r>
              <a:rPr lang="it-IT" sz="1400" dirty="0">
                <a:solidFill>
                  <a:srgbClr val="002060"/>
                </a:solidFill>
                <a:latin typeface="TIM Sans" panose="02020503040602060503" pitchFamily="18" charset="0"/>
              </a:rPr>
              <a:t>Internet della </a:t>
            </a:r>
            <a:r>
              <a:rPr lang="it-IT" sz="1400" b="1" dirty="0">
                <a:solidFill>
                  <a:srgbClr val="002060"/>
                </a:solidFill>
                <a:latin typeface="TIM Sans" panose="02020503040602060503" pitchFamily="18" charset="0"/>
              </a:rPr>
              <a:t>Comunicazione/Informazione</a:t>
            </a:r>
          </a:p>
          <a:p>
            <a:pPr marL="742950" lvl="1" indent="-285750" algn="just">
              <a:buFont typeface="Arial" panose="020B0604020202020204" pitchFamily="34" charset="0"/>
              <a:buChar char="•"/>
            </a:pPr>
            <a:r>
              <a:rPr lang="it-IT" sz="1400" dirty="0">
                <a:solidFill>
                  <a:srgbClr val="002060"/>
                </a:solidFill>
                <a:latin typeface="TIM Sans" panose="02020503040602060503" pitchFamily="18" charset="0"/>
              </a:rPr>
              <a:t>Internet della </a:t>
            </a:r>
            <a:r>
              <a:rPr lang="it-IT" sz="1400" b="1" dirty="0">
                <a:solidFill>
                  <a:srgbClr val="002060"/>
                </a:solidFill>
                <a:latin typeface="TIM Sans" panose="02020503040602060503" pitchFamily="18" charset="0"/>
              </a:rPr>
              <a:t>Logistica e dei Trasporti </a:t>
            </a:r>
            <a:r>
              <a:rPr lang="it-IT" sz="1400" dirty="0">
                <a:solidFill>
                  <a:srgbClr val="002060"/>
                </a:solidFill>
                <a:latin typeface="TIM Sans" panose="02020503040602060503" pitchFamily="18" charset="0"/>
              </a:rPr>
              <a:t>(legato al diffondersi dell’</a:t>
            </a:r>
            <a:r>
              <a:rPr lang="it-IT" sz="1400" b="1" dirty="0">
                <a:solidFill>
                  <a:srgbClr val="002060"/>
                </a:solidFill>
                <a:latin typeface="TIM Sans" panose="02020503040602060503" pitchFamily="18" charset="0"/>
              </a:rPr>
              <a:t>IoT</a:t>
            </a:r>
            <a:r>
              <a:rPr lang="it-IT" sz="1400" dirty="0">
                <a:solidFill>
                  <a:srgbClr val="002060"/>
                </a:solidFill>
                <a:latin typeface="TIM Sans" panose="02020503040602060503" pitchFamily="18" charset="0"/>
              </a:rPr>
              <a:t>)</a:t>
            </a:r>
          </a:p>
          <a:p>
            <a:pPr marL="742950" lvl="1" indent="-285750" algn="just">
              <a:buFont typeface="Arial" panose="020B0604020202020204" pitchFamily="34" charset="0"/>
              <a:buChar char="•"/>
            </a:pPr>
            <a:r>
              <a:rPr lang="it-IT" sz="1400" dirty="0">
                <a:solidFill>
                  <a:srgbClr val="002060"/>
                </a:solidFill>
                <a:latin typeface="TIM Sans" panose="02020503040602060503" pitchFamily="18" charset="0"/>
              </a:rPr>
              <a:t>Internet dell’</a:t>
            </a:r>
            <a:r>
              <a:rPr lang="it-IT" sz="1400" b="1" dirty="0">
                <a:solidFill>
                  <a:srgbClr val="002060"/>
                </a:solidFill>
                <a:latin typeface="TIM Sans" panose="02020503040602060503" pitchFamily="18" charset="0"/>
              </a:rPr>
              <a:t>Energia</a:t>
            </a:r>
            <a:r>
              <a:rPr lang="it-IT" sz="1400" dirty="0">
                <a:solidFill>
                  <a:srgbClr val="002060"/>
                </a:solidFill>
                <a:latin typeface="TIM Sans" panose="02020503040602060503" pitchFamily="18" charset="0"/>
              </a:rPr>
              <a:t> (</a:t>
            </a:r>
            <a:r>
              <a:rPr lang="it-IT" sz="1400" b="1" dirty="0" err="1">
                <a:solidFill>
                  <a:srgbClr val="002060"/>
                </a:solidFill>
                <a:latin typeface="TIM Sans" panose="02020503040602060503" pitchFamily="18" charset="0"/>
              </a:rPr>
              <a:t>smart</a:t>
            </a:r>
            <a:r>
              <a:rPr lang="it-IT" sz="1400" b="1" dirty="0">
                <a:solidFill>
                  <a:srgbClr val="002060"/>
                </a:solidFill>
                <a:latin typeface="TIM Sans" panose="02020503040602060503" pitchFamily="18" charset="0"/>
              </a:rPr>
              <a:t> </a:t>
            </a:r>
            <a:r>
              <a:rPr lang="it-IT" sz="1400" b="1" dirty="0" err="1">
                <a:solidFill>
                  <a:srgbClr val="002060"/>
                </a:solidFill>
                <a:latin typeface="TIM Sans" panose="02020503040602060503" pitchFamily="18" charset="0"/>
              </a:rPr>
              <a:t>grid</a:t>
            </a:r>
            <a:r>
              <a:rPr lang="it-IT" sz="1400" dirty="0">
                <a:solidFill>
                  <a:srgbClr val="002060"/>
                </a:solidFill>
                <a:latin typeface="TIM Sans" panose="02020503040602060503" pitchFamily="18" charset="0"/>
              </a:rPr>
              <a:t>, </a:t>
            </a:r>
            <a:r>
              <a:rPr lang="it-IT" sz="1400" b="1" dirty="0">
                <a:solidFill>
                  <a:srgbClr val="002060"/>
                </a:solidFill>
                <a:latin typeface="TIM Sans" panose="02020503040602060503" pitchFamily="18" charset="0"/>
              </a:rPr>
              <a:t>«glocal generation»</a:t>
            </a:r>
            <a:r>
              <a:rPr lang="it-IT" sz="1400" dirty="0">
                <a:solidFill>
                  <a:srgbClr val="002060"/>
                </a:solidFill>
                <a:latin typeface="TIM Sans" panose="02020503040602060503" pitchFamily="18" charset="0"/>
              </a:rPr>
              <a:t>)</a:t>
            </a:r>
          </a:p>
          <a:p>
            <a:pPr marL="742950" lvl="1" indent="-285750" algn="just">
              <a:buFont typeface="Arial" panose="020B0604020202020204" pitchFamily="34" charset="0"/>
              <a:buChar char="•"/>
            </a:pPr>
            <a:endParaRPr lang="it-IT" sz="1400" dirty="0">
              <a:solidFill>
                <a:srgbClr val="002060"/>
              </a:solidFill>
              <a:latin typeface="TIM Sans" panose="02020503040602060503" pitchFamily="18" charset="0"/>
            </a:endParaRPr>
          </a:p>
          <a:p>
            <a:pPr algn="just"/>
            <a:r>
              <a:rPr lang="it-IT" sz="1400" dirty="0">
                <a:solidFill>
                  <a:srgbClr val="002060"/>
                </a:solidFill>
                <a:latin typeface="TIM Sans" panose="02020503040602060503" pitchFamily="18" charset="0"/>
              </a:rPr>
              <a:t>Questi tre paradigmi dovranno contribuire allo sviluppo di un </a:t>
            </a:r>
            <a:r>
              <a:rPr lang="it-IT" sz="1400" b="1" dirty="0">
                <a:solidFill>
                  <a:srgbClr val="002060"/>
                </a:solidFill>
                <a:latin typeface="TIM Sans" panose="02020503040602060503" pitchFamily="18" charset="0"/>
              </a:rPr>
              <a:t>nuovo modo di intendere il progresso</a:t>
            </a:r>
            <a:r>
              <a:rPr lang="it-IT" sz="1400" dirty="0">
                <a:solidFill>
                  <a:srgbClr val="002060"/>
                </a:solidFill>
                <a:latin typeface="TIM Sans" panose="02020503040602060503" pitchFamily="18" charset="0"/>
              </a:rPr>
              <a:t>:</a:t>
            </a:r>
          </a:p>
          <a:p>
            <a:pPr marL="285750" indent="-285750" algn="just">
              <a:buFont typeface="Arial" panose="020B0604020202020204" pitchFamily="34" charset="0"/>
              <a:buChar char="•"/>
            </a:pPr>
            <a:endParaRPr lang="it-IT" sz="1400" dirty="0">
              <a:solidFill>
                <a:srgbClr val="002060"/>
              </a:solidFill>
              <a:latin typeface="TIM Sans" panose="02020503040602060503" pitchFamily="18" charset="0"/>
            </a:endParaRPr>
          </a:p>
          <a:p>
            <a:pPr marL="742950" lvl="1" indent="-285750" algn="just">
              <a:buFont typeface="Arial" panose="020B0604020202020204" pitchFamily="34" charset="0"/>
              <a:buChar char="•"/>
            </a:pPr>
            <a:r>
              <a:rPr lang="it-IT" sz="1400" b="1" dirty="0">
                <a:solidFill>
                  <a:srgbClr val="002060"/>
                </a:solidFill>
                <a:latin typeface="TIM Sans" panose="02020503040602060503" pitchFamily="18" charset="0"/>
              </a:rPr>
              <a:t>globale</a:t>
            </a:r>
            <a:r>
              <a:rPr lang="it-IT" sz="1400" dirty="0">
                <a:solidFill>
                  <a:srgbClr val="002060"/>
                </a:solidFill>
                <a:latin typeface="TIM Sans" panose="02020503040602060503" pitchFamily="18" charset="0"/>
              </a:rPr>
              <a:t> (passando dal contesto nazionale a quello continentale di USA, Cina ed UE, al contesto mondiale)</a:t>
            </a:r>
          </a:p>
          <a:p>
            <a:pPr marL="742950" lvl="1" indent="-285750" algn="just">
              <a:buFont typeface="Arial" panose="020B0604020202020204" pitchFamily="34" charset="0"/>
              <a:buChar char="•"/>
            </a:pPr>
            <a:r>
              <a:rPr lang="it-IT" sz="1400" b="1" dirty="0">
                <a:solidFill>
                  <a:srgbClr val="002060"/>
                </a:solidFill>
                <a:latin typeface="TIM Sans" panose="02020503040602060503" pitchFamily="18" charset="0"/>
              </a:rPr>
              <a:t>inclusivo</a:t>
            </a:r>
            <a:r>
              <a:rPr lang="it-IT" sz="1400" dirty="0">
                <a:solidFill>
                  <a:srgbClr val="002060"/>
                </a:solidFill>
                <a:latin typeface="TIM Sans" panose="02020503040602060503" pitchFamily="18" charset="0"/>
              </a:rPr>
              <a:t> (deve coinvolgere tutte le popolazioni, tutti i settori, tutti i ceti sociali)</a:t>
            </a:r>
          </a:p>
          <a:p>
            <a:pPr marL="742950" lvl="1" indent="-285750" algn="just">
              <a:buFont typeface="Arial" panose="020B0604020202020204" pitchFamily="34" charset="0"/>
              <a:buChar char="•"/>
            </a:pPr>
            <a:r>
              <a:rPr lang="it-IT" sz="1400" b="1" dirty="0" err="1">
                <a:solidFill>
                  <a:srgbClr val="002060"/>
                </a:solidFill>
                <a:latin typeface="TIM Sans" panose="02020503040602060503" pitchFamily="18" charset="0"/>
              </a:rPr>
              <a:t>interoperante</a:t>
            </a:r>
            <a:r>
              <a:rPr lang="it-IT" sz="1400" dirty="0">
                <a:solidFill>
                  <a:srgbClr val="002060"/>
                </a:solidFill>
                <a:latin typeface="TIM Sans" panose="02020503040602060503" pitchFamily="18" charset="0"/>
              </a:rPr>
              <a:t> (grazie ai tre paradigmi Internet su citati)</a:t>
            </a:r>
          </a:p>
          <a:p>
            <a:pPr marL="742950" lvl="1" indent="-285750" algn="just">
              <a:buFont typeface="Arial" panose="020B0604020202020204" pitchFamily="34" charset="0"/>
              <a:buChar char="•"/>
            </a:pPr>
            <a:r>
              <a:rPr lang="it-IT" sz="1400" b="1" dirty="0">
                <a:solidFill>
                  <a:srgbClr val="002060"/>
                </a:solidFill>
                <a:latin typeface="TIM Sans" panose="02020503040602060503" pitchFamily="18" charset="0"/>
              </a:rPr>
              <a:t>ecosostenibile</a:t>
            </a:r>
            <a:r>
              <a:rPr lang="it-IT" sz="1400" dirty="0">
                <a:solidFill>
                  <a:srgbClr val="002060"/>
                </a:solidFill>
                <a:latin typeface="TIM Sans" panose="02020503040602060503" pitchFamily="18" charset="0"/>
              </a:rPr>
              <a:t> (abbandono dei combustibili fossili, che stanno divenendo «stranded </a:t>
            </a:r>
            <a:r>
              <a:rPr lang="it-IT" sz="1400" dirty="0" err="1">
                <a:solidFill>
                  <a:srgbClr val="002060"/>
                </a:solidFill>
                <a:latin typeface="TIM Sans" panose="02020503040602060503" pitchFamily="18" charset="0"/>
              </a:rPr>
              <a:t>assets</a:t>
            </a:r>
            <a:r>
              <a:rPr lang="it-IT" sz="1400" dirty="0">
                <a:solidFill>
                  <a:srgbClr val="002060"/>
                </a:solidFill>
                <a:latin typeface="TIM Sans" panose="02020503040602060503" pitchFamily="18" charset="0"/>
              </a:rPr>
              <a:t>», a favore di energie pulite e universalmente disponibili, a basso impatto ambientale)</a:t>
            </a:r>
          </a:p>
          <a:p>
            <a:pPr marL="742950" lvl="1" indent="-285750" algn="just">
              <a:buFont typeface="Arial" panose="020B0604020202020204" pitchFamily="34" charset="0"/>
              <a:buChar char="•"/>
            </a:pPr>
            <a:r>
              <a:rPr lang="it-IT" sz="1400" b="1" dirty="0">
                <a:solidFill>
                  <a:srgbClr val="002060"/>
                </a:solidFill>
                <a:latin typeface="TIM Sans" panose="02020503040602060503" pitchFamily="18" charset="0"/>
              </a:rPr>
              <a:t>resiliente</a:t>
            </a:r>
            <a:r>
              <a:rPr lang="it-IT" sz="1400" dirty="0">
                <a:solidFill>
                  <a:srgbClr val="002060"/>
                </a:solidFill>
                <a:latin typeface="TIM Sans" panose="02020503040602060503" pitchFamily="18" charset="0"/>
              </a:rPr>
              <a:t> ai possibili disastri artificiali (guerre), naturali (sconvolgimenti ambientali) ed ai possibili attacchi informatici</a:t>
            </a:r>
          </a:p>
          <a:p>
            <a:pPr marL="742950" lvl="1" indent="-285750" algn="just">
              <a:buFont typeface="Arial" panose="020B0604020202020204" pitchFamily="34" charset="0"/>
              <a:buChar char="•"/>
            </a:pPr>
            <a:endParaRPr lang="it-IT" sz="1400" dirty="0">
              <a:solidFill>
                <a:srgbClr val="002060"/>
              </a:solidFill>
              <a:latin typeface="TIM Sans" panose="02020503040602060503" pitchFamily="18" charset="0"/>
            </a:endParaRPr>
          </a:p>
          <a:p>
            <a:pPr algn="just"/>
            <a:r>
              <a:rPr lang="it-IT" sz="1400" dirty="0">
                <a:solidFill>
                  <a:srgbClr val="002060"/>
                </a:solidFill>
                <a:latin typeface="TIM Sans" panose="02020503040602060503" pitchFamily="18" charset="0"/>
              </a:rPr>
              <a:t>L’</a:t>
            </a:r>
            <a:r>
              <a:rPr lang="it-IT" sz="1400" b="1" dirty="0" err="1">
                <a:solidFill>
                  <a:srgbClr val="002060"/>
                </a:solidFill>
                <a:latin typeface="TIM Sans" panose="02020503040602060503" pitchFamily="18" charset="0"/>
              </a:rPr>
              <a:t>Infosfera</a:t>
            </a:r>
            <a:r>
              <a:rPr lang="it-IT" sz="1400" dirty="0">
                <a:solidFill>
                  <a:srgbClr val="002060"/>
                </a:solidFill>
                <a:latin typeface="TIM Sans" panose="02020503040602060503" pitchFamily="18" charset="0"/>
              </a:rPr>
              <a:t> rappresenta l’ecosistema all’interno del quale persone, piattaforme ed oggetti collaboreranno scambiandosi informazioni (comunicazione), prodotti/servizi (logistica e trasporti) ed energia da fonti rinnovabili. </a:t>
            </a:r>
          </a:p>
        </p:txBody>
      </p:sp>
      <p:sp>
        <p:nvSpPr>
          <p:cNvPr id="38" name="Titolo 1">
            <a:extLst>
              <a:ext uri="{FF2B5EF4-FFF2-40B4-BE49-F238E27FC236}">
                <a16:creationId xmlns:a16="http://schemas.microsoft.com/office/drawing/2014/main" id="{32E9CCC0-AD8A-6E46-80D9-EC0095A78A1D}"/>
              </a:ext>
            </a:extLst>
          </p:cNvPr>
          <p:cNvSpPr txBox="1">
            <a:spLocks/>
          </p:cNvSpPr>
          <p:nvPr/>
        </p:nvSpPr>
        <p:spPr>
          <a:xfrm>
            <a:off x="553028" y="157818"/>
            <a:ext cx="10871200"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lvl1pPr algn="ctr" defTabSz="914400" rtl="0" eaLnBrk="1" latinLnBrk="0" hangingPunct="1">
              <a:spcBef>
                <a:spcPct val="0"/>
              </a:spcBef>
              <a:buNone/>
              <a:defRPr sz="2400" b="1" kern="1200" baseline="0">
                <a:solidFill>
                  <a:schemeClr val="tx1"/>
                </a:solidFill>
                <a:latin typeface="TIM Sans Light" panose="02020503040602060503" pitchFamily="18" charset="0"/>
                <a:ea typeface="+mj-ea"/>
                <a:cs typeface="+mj-cs"/>
              </a:defRPr>
            </a:lvl1pPr>
          </a:lstStyle>
          <a:p>
            <a:pPr algn="l"/>
            <a:r>
              <a:rPr lang="it-IT" dirty="0">
                <a:solidFill>
                  <a:srgbClr val="FF0000"/>
                </a:solidFill>
                <a:latin typeface="TIM Sans" panose="02020503040602060503" pitchFamily="18" charset="0"/>
                <a:cs typeface="Arial" panose="020B0604020202020204" pitchFamily="34" charset="0"/>
              </a:rPr>
              <a:t>Le rivoluzioni dell’umanità, i tre paradigmi Internet e la nuova </a:t>
            </a:r>
            <a:r>
              <a:rPr lang="it-IT" dirty="0" err="1">
                <a:solidFill>
                  <a:srgbClr val="FF0000"/>
                </a:solidFill>
                <a:latin typeface="TIM Sans" panose="02020503040602060503" pitchFamily="18" charset="0"/>
                <a:cs typeface="Arial" panose="020B0604020202020204" pitchFamily="34" charset="0"/>
              </a:rPr>
              <a:t>Infosfera</a:t>
            </a:r>
            <a:endParaRPr lang="it-IT" dirty="0">
              <a:solidFill>
                <a:srgbClr val="FF0000"/>
              </a:solidFill>
              <a:latin typeface="TIM Sans" panose="02020503040602060503" pitchFamily="18" charset="0"/>
              <a:cs typeface="Arial" panose="020B0604020202020204" pitchFamily="34" charset="0"/>
            </a:endParaRPr>
          </a:p>
        </p:txBody>
      </p:sp>
    </p:spTree>
    <p:extLst>
      <p:ext uri="{BB962C8B-B14F-4D97-AF65-F5344CB8AC3E}">
        <p14:creationId xmlns:p14="http://schemas.microsoft.com/office/powerpoint/2010/main" val="816865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asellaDiTesto 32">
            <a:extLst>
              <a:ext uri="{FF2B5EF4-FFF2-40B4-BE49-F238E27FC236}">
                <a16:creationId xmlns:a16="http://schemas.microsoft.com/office/drawing/2014/main" id="{5A611BA0-4963-4678-A41C-58505F21E619}"/>
              </a:ext>
            </a:extLst>
          </p:cNvPr>
          <p:cNvSpPr txBox="1"/>
          <p:nvPr/>
        </p:nvSpPr>
        <p:spPr>
          <a:xfrm>
            <a:off x="480992" y="6101162"/>
            <a:ext cx="10844485" cy="584775"/>
          </a:xfrm>
          <a:prstGeom prst="rect">
            <a:avLst/>
          </a:prstGeom>
          <a:noFill/>
        </p:spPr>
        <p:txBody>
          <a:bodyPr wrap="square" rtlCol="0">
            <a:spAutoFit/>
          </a:bodyPr>
          <a:lstStyle/>
          <a:p>
            <a:pPr>
              <a:spcAft>
                <a:spcPts val="800"/>
              </a:spcAft>
            </a:pPr>
            <a:r>
              <a:rPr lang="it-IT" sz="1600" dirty="0">
                <a:solidFill>
                  <a:srgbClr val="1F497D"/>
                </a:solidFill>
                <a:latin typeface="TIM Sans" panose="02020503040602060503" pitchFamily="18" charset="0"/>
              </a:rPr>
              <a:t>Il Sistema Paese </a:t>
            </a:r>
            <a:r>
              <a:rPr lang="it-IT" sz="1600" b="1" dirty="0">
                <a:solidFill>
                  <a:srgbClr val="1F497D"/>
                </a:solidFill>
                <a:latin typeface="TIM Sans" panose="02020503040602060503" pitchFamily="18" charset="0"/>
              </a:rPr>
              <a:t>non può permettersi di rimanere indietro </a:t>
            </a:r>
            <a:r>
              <a:rPr lang="it-IT" sz="1600" dirty="0">
                <a:solidFill>
                  <a:srgbClr val="1F497D"/>
                </a:solidFill>
                <a:latin typeface="TIM Sans" panose="02020503040602060503" pitchFamily="18" charset="0"/>
              </a:rPr>
              <a:t>nel processo di digitalizzazione di infrastrutture, procedure e servizi</a:t>
            </a:r>
          </a:p>
        </p:txBody>
      </p:sp>
      <p:grpSp>
        <p:nvGrpSpPr>
          <p:cNvPr id="2" name="Gruppo 1">
            <a:extLst>
              <a:ext uri="{FF2B5EF4-FFF2-40B4-BE49-F238E27FC236}">
                <a16:creationId xmlns:a16="http://schemas.microsoft.com/office/drawing/2014/main" id="{CDA56E56-4E4C-4CB8-AD47-131425E7D196}"/>
              </a:ext>
            </a:extLst>
          </p:cNvPr>
          <p:cNvGrpSpPr/>
          <p:nvPr/>
        </p:nvGrpSpPr>
        <p:grpSpPr>
          <a:xfrm>
            <a:off x="924105" y="873979"/>
            <a:ext cx="9958260" cy="4852666"/>
            <a:chOff x="120237" y="644919"/>
            <a:chExt cx="11430000" cy="5715000"/>
          </a:xfrm>
        </p:grpSpPr>
        <p:pic>
          <p:nvPicPr>
            <p:cNvPr id="2050" name="Picture 2" descr="ogni minuto 60 secondi Internet nel 2021 franzrusso.it">
              <a:extLst>
                <a:ext uri="{FF2B5EF4-FFF2-40B4-BE49-F238E27FC236}">
                  <a16:creationId xmlns:a16="http://schemas.microsoft.com/office/drawing/2014/main" id="{2DAFEEAB-753E-477B-ACCF-B3F435C8D5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5237" y="644919"/>
              <a:ext cx="5715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hat happens in One Internet Minute - BORN Intelligence">
              <a:extLst>
                <a:ext uri="{FF2B5EF4-FFF2-40B4-BE49-F238E27FC236}">
                  <a16:creationId xmlns:a16="http://schemas.microsoft.com/office/drawing/2014/main" id="{8CD45DED-DA68-4550-9F19-3C9C817595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237" y="644919"/>
              <a:ext cx="5715000" cy="5715000"/>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CasellaDiTesto 28">
            <a:extLst>
              <a:ext uri="{FF2B5EF4-FFF2-40B4-BE49-F238E27FC236}">
                <a16:creationId xmlns:a16="http://schemas.microsoft.com/office/drawing/2014/main" id="{000A13CF-A037-417F-855A-6F9FC1EFB5AC}"/>
              </a:ext>
            </a:extLst>
          </p:cNvPr>
          <p:cNvSpPr txBox="1"/>
          <p:nvPr/>
        </p:nvSpPr>
        <p:spPr>
          <a:xfrm>
            <a:off x="7355711" y="1358914"/>
            <a:ext cx="648072" cy="276999"/>
          </a:xfrm>
          <a:prstGeom prst="rect">
            <a:avLst/>
          </a:prstGeom>
          <a:noFill/>
        </p:spPr>
        <p:txBody>
          <a:bodyPr wrap="square" rtlCol="0">
            <a:spAutoFit/>
          </a:bodyPr>
          <a:lstStyle>
            <a:defPPr>
              <a:defRPr lang="it-IT"/>
            </a:defPPr>
            <a:lvl1pPr>
              <a:defRPr sz="1200" b="1">
                <a:solidFill>
                  <a:srgbClr val="00B050"/>
                </a:solidFill>
                <a:latin typeface="TIM Sans" panose="02020503040602060503" pitchFamily="18" charset="0"/>
              </a:defRPr>
            </a:lvl1pPr>
          </a:lstStyle>
          <a:p>
            <a:r>
              <a:rPr lang="it-IT" dirty="0"/>
              <a:t>+ 8%</a:t>
            </a:r>
          </a:p>
        </p:txBody>
      </p:sp>
      <p:sp>
        <p:nvSpPr>
          <p:cNvPr id="34" name="CasellaDiTesto 33">
            <a:extLst>
              <a:ext uri="{FF2B5EF4-FFF2-40B4-BE49-F238E27FC236}">
                <a16:creationId xmlns:a16="http://schemas.microsoft.com/office/drawing/2014/main" id="{1DBD4147-4671-490E-8C35-F59AB406BFED}"/>
              </a:ext>
            </a:extLst>
          </p:cNvPr>
          <p:cNvSpPr txBox="1"/>
          <p:nvPr/>
        </p:nvSpPr>
        <p:spPr>
          <a:xfrm>
            <a:off x="8889772" y="1364520"/>
            <a:ext cx="720080" cy="276999"/>
          </a:xfrm>
          <a:prstGeom prst="rect">
            <a:avLst/>
          </a:prstGeom>
          <a:noFill/>
        </p:spPr>
        <p:txBody>
          <a:bodyPr wrap="square" rtlCol="0">
            <a:spAutoFit/>
          </a:bodyPr>
          <a:lstStyle>
            <a:defPPr>
              <a:defRPr lang="it-IT"/>
            </a:defPPr>
            <a:lvl1pPr>
              <a:defRPr sz="1200" b="1">
                <a:solidFill>
                  <a:srgbClr val="00B050"/>
                </a:solidFill>
                <a:latin typeface="TIM Sans" panose="02020503040602060503" pitchFamily="18" charset="0"/>
              </a:defRPr>
            </a:lvl1pPr>
          </a:lstStyle>
          <a:p>
            <a:r>
              <a:rPr lang="it-IT" dirty="0"/>
              <a:t>+ 11%</a:t>
            </a:r>
          </a:p>
        </p:txBody>
      </p:sp>
      <p:sp>
        <p:nvSpPr>
          <p:cNvPr id="36" name="CasellaDiTesto 35">
            <a:extLst>
              <a:ext uri="{FF2B5EF4-FFF2-40B4-BE49-F238E27FC236}">
                <a16:creationId xmlns:a16="http://schemas.microsoft.com/office/drawing/2014/main" id="{168BF6EB-AAE2-4040-9F49-AD474B3C5F86}"/>
              </a:ext>
            </a:extLst>
          </p:cNvPr>
          <p:cNvSpPr txBox="1"/>
          <p:nvPr/>
        </p:nvSpPr>
        <p:spPr>
          <a:xfrm>
            <a:off x="10104331" y="2057546"/>
            <a:ext cx="647643" cy="276999"/>
          </a:xfrm>
          <a:prstGeom prst="rect">
            <a:avLst/>
          </a:prstGeom>
          <a:noFill/>
        </p:spPr>
        <p:txBody>
          <a:bodyPr wrap="square" rtlCol="0">
            <a:spAutoFit/>
          </a:bodyPr>
          <a:lstStyle>
            <a:defPPr>
              <a:defRPr lang="it-IT"/>
            </a:defPPr>
            <a:lvl1pPr>
              <a:defRPr sz="1200" b="1">
                <a:solidFill>
                  <a:srgbClr val="00B050"/>
                </a:solidFill>
                <a:latin typeface="TIM Sans" panose="02020503040602060503" pitchFamily="18" charset="0"/>
              </a:defRPr>
            </a:lvl1pPr>
          </a:lstStyle>
          <a:p>
            <a:r>
              <a:rPr lang="it-IT" dirty="0"/>
              <a:t>+ 14%</a:t>
            </a:r>
          </a:p>
        </p:txBody>
      </p:sp>
      <p:sp>
        <p:nvSpPr>
          <p:cNvPr id="37" name="CasellaDiTesto 36">
            <a:extLst>
              <a:ext uri="{FF2B5EF4-FFF2-40B4-BE49-F238E27FC236}">
                <a16:creationId xmlns:a16="http://schemas.microsoft.com/office/drawing/2014/main" id="{7DBD7979-1730-4D74-B24B-DCD1020F916F}"/>
              </a:ext>
            </a:extLst>
          </p:cNvPr>
          <p:cNvSpPr txBox="1"/>
          <p:nvPr/>
        </p:nvSpPr>
        <p:spPr>
          <a:xfrm>
            <a:off x="10492539" y="2829085"/>
            <a:ext cx="779651" cy="276999"/>
          </a:xfrm>
          <a:prstGeom prst="rect">
            <a:avLst/>
          </a:prstGeom>
          <a:noFill/>
        </p:spPr>
        <p:txBody>
          <a:bodyPr wrap="square" rtlCol="0">
            <a:spAutoFit/>
          </a:bodyPr>
          <a:lstStyle>
            <a:defPPr>
              <a:defRPr lang="it-IT"/>
            </a:defPPr>
            <a:lvl1pPr>
              <a:defRPr sz="1200" b="1">
                <a:solidFill>
                  <a:srgbClr val="00B050"/>
                </a:solidFill>
                <a:latin typeface="TIM Sans" panose="02020503040602060503" pitchFamily="18" charset="0"/>
              </a:defRPr>
            </a:lvl1pPr>
          </a:lstStyle>
          <a:p>
            <a:r>
              <a:rPr lang="it-IT" dirty="0"/>
              <a:t>+ 4%</a:t>
            </a:r>
          </a:p>
        </p:txBody>
      </p:sp>
      <p:sp>
        <p:nvSpPr>
          <p:cNvPr id="38" name="CasellaDiTesto 37">
            <a:extLst>
              <a:ext uri="{FF2B5EF4-FFF2-40B4-BE49-F238E27FC236}">
                <a16:creationId xmlns:a16="http://schemas.microsoft.com/office/drawing/2014/main" id="{312327CC-DFF3-462F-945D-BB7562CCE112}"/>
              </a:ext>
            </a:extLst>
          </p:cNvPr>
          <p:cNvSpPr txBox="1"/>
          <p:nvPr/>
        </p:nvSpPr>
        <p:spPr>
          <a:xfrm>
            <a:off x="10508080" y="3704270"/>
            <a:ext cx="576064" cy="276999"/>
          </a:xfrm>
          <a:prstGeom prst="rect">
            <a:avLst/>
          </a:prstGeom>
          <a:noFill/>
        </p:spPr>
        <p:txBody>
          <a:bodyPr wrap="square" rtlCol="0">
            <a:spAutoFit/>
          </a:bodyPr>
          <a:lstStyle>
            <a:defPPr>
              <a:defRPr lang="it-IT"/>
            </a:defPPr>
            <a:lvl1pPr>
              <a:defRPr sz="1200" b="1">
                <a:solidFill>
                  <a:srgbClr val="00B050"/>
                </a:solidFill>
                <a:latin typeface="TIM Sans" panose="02020503040602060503" pitchFamily="18" charset="0"/>
              </a:defRPr>
            </a:lvl1pPr>
          </a:lstStyle>
          <a:p>
            <a:r>
              <a:rPr lang="it-IT" dirty="0"/>
              <a:t>+ 3%</a:t>
            </a:r>
          </a:p>
        </p:txBody>
      </p:sp>
      <p:sp>
        <p:nvSpPr>
          <p:cNvPr id="39" name="CasellaDiTesto 38">
            <a:extLst>
              <a:ext uri="{FF2B5EF4-FFF2-40B4-BE49-F238E27FC236}">
                <a16:creationId xmlns:a16="http://schemas.microsoft.com/office/drawing/2014/main" id="{1A23AF4B-2EE9-4ADC-9C22-E1C7D4B3959C}"/>
              </a:ext>
            </a:extLst>
          </p:cNvPr>
          <p:cNvSpPr txBox="1"/>
          <p:nvPr/>
        </p:nvSpPr>
        <p:spPr>
          <a:xfrm>
            <a:off x="10310823" y="4472009"/>
            <a:ext cx="647643" cy="276999"/>
          </a:xfrm>
          <a:prstGeom prst="rect">
            <a:avLst/>
          </a:prstGeom>
          <a:noFill/>
        </p:spPr>
        <p:txBody>
          <a:bodyPr wrap="square" rtlCol="0">
            <a:spAutoFit/>
          </a:bodyPr>
          <a:lstStyle>
            <a:defPPr>
              <a:defRPr lang="it-IT"/>
            </a:defPPr>
            <a:lvl1pPr>
              <a:defRPr sz="1200" b="1">
                <a:solidFill>
                  <a:srgbClr val="00B050"/>
                </a:solidFill>
                <a:latin typeface="TIM Sans" panose="02020503040602060503" pitchFamily="18" charset="0"/>
              </a:defRPr>
            </a:lvl1pPr>
          </a:lstStyle>
          <a:p>
            <a:r>
              <a:rPr lang="it-IT" dirty="0"/>
              <a:t>+ 25%</a:t>
            </a:r>
          </a:p>
        </p:txBody>
      </p:sp>
      <p:sp>
        <p:nvSpPr>
          <p:cNvPr id="40" name="CasellaDiTesto 39">
            <a:extLst>
              <a:ext uri="{FF2B5EF4-FFF2-40B4-BE49-F238E27FC236}">
                <a16:creationId xmlns:a16="http://schemas.microsoft.com/office/drawing/2014/main" id="{D8C1284E-9C0A-402D-9B07-D667EBE65FB9}"/>
              </a:ext>
            </a:extLst>
          </p:cNvPr>
          <p:cNvSpPr txBox="1"/>
          <p:nvPr/>
        </p:nvSpPr>
        <p:spPr>
          <a:xfrm>
            <a:off x="9863066" y="4947982"/>
            <a:ext cx="704900" cy="276999"/>
          </a:xfrm>
          <a:prstGeom prst="rect">
            <a:avLst/>
          </a:prstGeom>
          <a:noFill/>
        </p:spPr>
        <p:txBody>
          <a:bodyPr wrap="square" rtlCol="0">
            <a:spAutoFit/>
          </a:bodyPr>
          <a:lstStyle>
            <a:defPPr>
              <a:defRPr lang="it-IT"/>
            </a:defPPr>
            <a:lvl1pPr>
              <a:defRPr sz="1200" b="1">
                <a:solidFill>
                  <a:srgbClr val="00B050"/>
                </a:solidFill>
                <a:latin typeface="TIM Sans" panose="02020503040602060503" pitchFamily="18" charset="0"/>
              </a:defRPr>
            </a:lvl1pPr>
          </a:lstStyle>
          <a:p>
            <a:r>
              <a:rPr lang="it-IT" dirty="0"/>
              <a:t>+ 4%</a:t>
            </a:r>
          </a:p>
        </p:txBody>
      </p:sp>
      <p:sp>
        <p:nvSpPr>
          <p:cNvPr id="43" name="CasellaDiTesto 42">
            <a:extLst>
              <a:ext uri="{FF2B5EF4-FFF2-40B4-BE49-F238E27FC236}">
                <a16:creationId xmlns:a16="http://schemas.microsoft.com/office/drawing/2014/main" id="{3415046C-F30B-4C15-A3B1-C6370CE79A00}"/>
              </a:ext>
            </a:extLst>
          </p:cNvPr>
          <p:cNvSpPr txBox="1"/>
          <p:nvPr/>
        </p:nvSpPr>
        <p:spPr>
          <a:xfrm>
            <a:off x="5713564" y="2764940"/>
            <a:ext cx="647642" cy="276999"/>
          </a:xfrm>
          <a:prstGeom prst="rect">
            <a:avLst/>
          </a:prstGeom>
          <a:noFill/>
        </p:spPr>
        <p:txBody>
          <a:bodyPr wrap="square" rtlCol="0">
            <a:spAutoFit/>
          </a:bodyPr>
          <a:lstStyle>
            <a:defPPr>
              <a:defRPr lang="it-IT"/>
            </a:defPPr>
            <a:lvl1pPr>
              <a:defRPr sz="1200" b="1">
                <a:solidFill>
                  <a:srgbClr val="00B050"/>
                </a:solidFill>
                <a:latin typeface="TIM Sans" panose="02020503040602060503" pitchFamily="18" charset="0"/>
              </a:defRPr>
            </a:lvl1pPr>
          </a:lstStyle>
          <a:p>
            <a:r>
              <a:rPr lang="it-IT" dirty="0"/>
              <a:t>+ 45%</a:t>
            </a:r>
          </a:p>
        </p:txBody>
      </p:sp>
      <p:sp>
        <p:nvSpPr>
          <p:cNvPr id="44" name="CasellaDiTesto 43">
            <a:extLst>
              <a:ext uri="{FF2B5EF4-FFF2-40B4-BE49-F238E27FC236}">
                <a16:creationId xmlns:a16="http://schemas.microsoft.com/office/drawing/2014/main" id="{9E80FC0F-E4E3-4713-90BA-C8E8161A884D}"/>
              </a:ext>
            </a:extLst>
          </p:cNvPr>
          <p:cNvSpPr txBox="1"/>
          <p:nvPr/>
        </p:nvSpPr>
        <p:spPr>
          <a:xfrm>
            <a:off x="5701456" y="3565770"/>
            <a:ext cx="647642" cy="276999"/>
          </a:xfrm>
          <a:prstGeom prst="rect">
            <a:avLst/>
          </a:prstGeom>
          <a:noFill/>
        </p:spPr>
        <p:txBody>
          <a:bodyPr wrap="square" rtlCol="0">
            <a:spAutoFit/>
          </a:bodyPr>
          <a:lstStyle>
            <a:defPPr>
              <a:defRPr lang="it-IT"/>
            </a:defPPr>
            <a:lvl1pPr>
              <a:defRPr sz="1200" b="1">
                <a:solidFill>
                  <a:srgbClr val="00B050"/>
                </a:solidFill>
                <a:latin typeface="TIM Sans" panose="02020503040602060503" pitchFamily="18" charset="0"/>
              </a:defRPr>
            </a:lvl1pPr>
          </a:lstStyle>
          <a:p>
            <a:r>
              <a:rPr lang="it-IT" dirty="0"/>
              <a:t>+ 36%</a:t>
            </a:r>
          </a:p>
        </p:txBody>
      </p:sp>
      <p:sp>
        <p:nvSpPr>
          <p:cNvPr id="45" name="CasellaDiTesto 44">
            <a:extLst>
              <a:ext uri="{FF2B5EF4-FFF2-40B4-BE49-F238E27FC236}">
                <a16:creationId xmlns:a16="http://schemas.microsoft.com/office/drawing/2014/main" id="{DB369B07-11DB-4720-AD48-9696120D07DA}"/>
              </a:ext>
            </a:extLst>
          </p:cNvPr>
          <p:cNvSpPr txBox="1"/>
          <p:nvPr/>
        </p:nvSpPr>
        <p:spPr>
          <a:xfrm>
            <a:off x="7033942" y="5564176"/>
            <a:ext cx="715391" cy="276999"/>
          </a:xfrm>
          <a:prstGeom prst="rect">
            <a:avLst/>
          </a:prstGeom>
          <a:noFill/>
        </p:spPr>
        <p:txBody>
          <a:bodyPr wrap="square" rtlCol="0">
            <a:spAutoFit/>
          </a:bodyPr>
          <a:lstStyle/>
          <a:p>
            <a:r>
              <a:rPr lang="it-IT" sz="1200" b="1" dirty="0">
                <a:solidFill>
                  <a:srgbClr val="00B050"/>
                </a:solidFill>
                <a:latin typeface="TIM Sans" panose="02020503040602060503" pitchFamily="18" charset="0"/>
              </a:rPr>
              <a:t>+ 206%</a:t>
            </a:r>
          </a:p>
        </p:txBody>
      </p:sp>
      <p:sp>
        <p:nvSpPr>
          <p:cNvPr id="46" name="CasellaDiTesto 45">
            <a:extLst>
              <a:ext uri="{FF2B5EF4-FFF2-40B4-BE49-F238E27FC236}">
                <a16:creationId xmlns:a16="http://schemas.microsoft.com/office/drawing/2014/main" id="{7C3454E1-5CED-42C9-BD95-B9ABB6AABB56}"/>
              </a:ext>
            </a:extLst>
          </p:cNvPr>
          <p:cNvSpPr txBox="1"/>
          <p:nvPr/>
        </p:nvSpPr>
        <p:spPr>
          <a:xfrm>
            <a:off x="8963399" y="5506911"/>
            <a:ext cx="704900" cy="276999"/>
          </a:xfrm>
          <a:prstGeom prst="rect">
            <a:avLst/>
          </a:prstGeom>
          <a:noFill/>
        </p:spPr>
        <p:txBody>
          <a:bodyPr wrap="square" rtlCol="0">
            <a:spAutoFit/>
          </a:bodyPr>
          <a:lstStyle>
            <a:defPPr>
              <a:defRPr lang="it-IT"/>
            </a:defPPr>
            <a:lvl1pPr>
              <a:defRPr sz="1200" b="1">
                <a:solidFill>
                  <a:srgbClr val="00B050"/>
                </a:solidFill>
                <a:latin typeface="TIM Sans" panose="02020503040602060503" pitchFamily="18" charset="0"/>
              </a:defRPr>
            </a:lvl1pPr>
          </a:lstStyle>
          <a:p>
            <a:r>
              <a:rPr lang="it-IT" dirty="0"/>
              <a:t>+ 67%</a:t>
            </a:r>
          </a:p>
        </p:txBody>
      </p:sp>
      <p:sp>
        <p:nvSpPr>
          <p:cNvPr id="47" name="CasellaDiTesto 46">
            <a:extLst>
              <a:ext uri="{FF2B5EF4-FFF2-40B4-BE49-F238E27FC236}">
                <a16:creationId xmlns:a16="http://schemas.microsoft.com/office/drawing/2014/main" id="{0E2B819A-D31A-4F89-A444-6F115B8387D2}"/>
              </a:ext>
            </a:extLst>
          </p:cNvPr>
          <p:cNvSpPr txBox="1"/>
          <p:nvPr/>
        </p:nvSpPr>
        <p:spPr>
          <a:xfrm>
            <a:off x="8157610" y="5700911"/>
            <a:ext cx="704900" cy="276999"/>
          </a:xfrm>
          <a:prstGeom prst="rect">
            <a:avLst/>
          </a:prstGeom>
          <a:noFill/>
        </p:spPr>
        <p:txBody>
          <a:bodyPr wrap="square" rtlCol="0">
            <a:spAutoFit/>
          </a:bodyPr>
          <a:lstStyle>
            <a:defPPr>
              <a:defRPr lang="it-IT"/>
            </a:defPPr>
            <a:lvl1pPr>
              <a:defRPr sz="1200" b="1">
                <a:solidFill>
                  <a:srgbClr val="00B050"/>
                </a:solidFill>
                <a:latin typeface="TIM Sans" panose="02020503040602060503" pitchFamily="18" charset="0"/>
              </a:defRPr>
            </a:lvl1pPr>
          </a:lstStyle>
          <a:p>
            <a:r>
              <a:rPr lang="it-IT" dirty="0"/>
              <a:t>+ 257%</a:t>
            </a:r>
          </a:p>
        </p:txBody>
      </p:sp>
      <p:sp>
        <p:nvSpPr>
          <p:cNvPr id="48" name="CasellaDiTesto 47">
            <a:extLst>
              <a:ext uri="{FF2B5EF4-FFF2-40B4-BE49-F238E27FC236}">
                <a16:creationId xmlns:a16="http://schemas.microsoft.com/office/drawing/2014/main" id="{43CCB8E6-4BEF-45B1-A789-E39E595EDA4D}"/>
              </a:ext>
            </a:extLst>
          </p:cNvPr>
          <p:cNvSpPr txBox="1"/>
          <p:nvPr/>
        </p:nvSpPr>
        <p:spPr>
          <a:xfrm>
            <a:off x="5828648" y="4507707"/>
            <a:ext cx="715391" cy="276999"/>
          </a:xfrm>
          <a:prstGeom prst="rect">
            <a:avLst/>
          </a:prstGeom>
          <a:noFill/>
        </p:spPr>
        <p:txBody>
          <a:bodyPr wrap="square" rtlCol="0">
            <a:spAutoFit/>
          </a:bodyPr>
          <a:lstStyle/>
          <a:p>
            <a:r>
              <a:rPr lang="it-IT" sz="1200" b="1" dirty="0">
                <a:solidFill>
                  <a:srgbClr val="00B050"/>
                </a:solidFill>
                <a:latin typeface="TIM Sans" panose="02020503040602060503" pitchFamily="18" charset="0"/>
              </a:rPr>
              <a:t>+ 17%</a:t>
            </a:r>
          </a:p>
        </p:txBody>
      </p:sp>
      <p:sp>
        <p:nvSpPr>
          <p:cNvPr id="49" name="Titolo 1">
            <a:extLst>
              <a:ext uri="{FF2B5EF4-FFF2-40B4-BE49-F238E27FC236}">
                <a16:creationId xmlns:a16="http://schemas.microsoft.com/office/drawing/2014/main" id="{0404646C-C829-439E-8C96-DFEC4350EAF8}"/>
              </a:ext>
            </a:extLst>
          </p:cNvPr>
          <p:cNvSpPr txBox="1">
            <a:spLocks/>
          </p:cNvSpPr>
          <p:nvPr/>
        </p:nvSpPr>
        <p:spPr bwMode="auto">
          <a:xfrm>
            <a:off x="672295" y="302489"/>
            <a:ext cx="10058322"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defPPr>
              <a:defRPr lang="it-IT"/>
            </a:defPPr>
            <a:lvl1pPr>
              <a:spcBef>
                <a:spcPct val="0"/>
              </a:spcBef>
              <a:buNone/>
              <a:defRPr sz="2400" b="1" baseline="0">
                <a:solidFill>
                  <a:srgbClr val="FF0000"/>
                </a:solidFill>
                <a:latin typeface="TIM Sans" panose="02020503040602060503" pitchFamily="18" charset="0"/>
                <a:ea typeface="+mj-ea"/>
                <a:cs typeface="Arial" panose="020B0604020202020204" pitchFamily="34" charset="0"/>
              </a:defRPr>
            </a:lvl1pPr>
          </a:lstStyle>
          <a:p>
            <a:r>
              <a:rPr lang="it-IT" dirty="0"/>
              <a:t>La digitalizzazione globale viaggia molto più veloce! – 2021 vs. 2020</a:t>
            </a:r>
            <a:br>
              <a:rPr lang="it-IT" dirty="0"/>
            </a:br>
            <a:endParaRPr lang="it-IT" dirty="0"/>
          </a:p>
        </p:txBody>
      </p:sp>
      <p:sp>
        <p:nvSpPr>
          <p:cNvPr id="51" name="Ovale 50">
            <a:extLst>
              <a:ext uri="{FF2B5EF4-FFF2-40B4-BE49-F238E27FC236}">
                <a16:creationId xmlns:a16="http://schemas.microsoft.com/office/drawing/2014/main" id="{59C20E52-6883-4BF9-A973-2042F8B89B42}"/>
              </a:ext>
            </a:extLst>
          </p:cNvPr>
          <p:cNvSpPr/>
          <p:nvPr/>
        </p:nvSpPr>
        <p:spPr>
          <a:xfrm>
            <a:off x="6980946" y="5383659"/>
            <a:ext cx="831115" cy="5942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 name="Ovale 51">
            <a:extLst>
              <a:ext uri="{FF2B5EF4-FFF2-40B4-BE49-F238E27FC236}">
                <a16:creationId xmlns:a16="http://schemas.microsoft.com/office/drawing/2014/main" id="{7214A73E-1541-4B9E-868A-3121D95C2797}"/>
              </a:ext>
            </a:extLst>
          </p:cNvPr>
          <p:cNvSpPr/>
          <p:nvPr/>
        </p:nvSpPr>
        <p:spPr>
          <a:xfrm>
            <a:off x="8081839" y="5486670"/>
            <a:ext cx="831115" cy="5942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 name="Ovale 52">
            <a:extLst>
              <a:ext uri="{FF2B5EF4-FFF2-40B4-BE49-F238E27FC236}">
                <a16:creationId xmlns:a16="http://schemas.microsoft.com/office/drawing/2014/main" id="{976AC95E-8038-4319-A43A-55882FD5C11E}"/>
              </a:ext>
            </a:extLst>
          </p:cNvPr>
          <p:cNvSpPr/>
          <p:nvPr/>
        </p:nvSpPr>
        <p:spPr>
          <a:xfrm>
            <a:off x="8871165" y="5348284"/>
            <a:ext cx="831115" cy="5942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Ovale 24">
            <a:extLst>
              <a:ext uri="{FF2B5EF4-FFF2-40B4-BE49-F238E27FC236}">
                <a16:creationId xmlns:a16="http://schemas.microsoft.com/office/drawing/2014/main" id="{C56CB1A5-0CA4-4CEB-B311-891C79D18D25}"/>
              </a:ext>
            </a:extLst>
          </p:cNvPr>
          <p:cNvSpPr/>
          <p:nvPr/>
        </p:nvSpPr>
        <p:spPr>
          <a:xfrm>
            <a:off x="5621827" y="2603706"/>
            <a:ext cx="831115" cy="5942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Ovale 25">
            <a:extLst>
              <a:ext uri="{FF2B5EF4-FFF2-40B4-BE49-F238E27FC236}">
                <a16:creationId xmlns:a16="http://schemas.microsoft.com/office/drawing/2014/main" id="{B8444748-99A3-4E24-B5B9-50DF96ABE0C3}"/>
              </a:ext>
            </a:extLst>
          </p:cNvPr>
          <p:cNvSpPr/>
          <p:nvPr/>
        </p:nvSpPr>
        <p:spPr>
          <a:xfrm>
            <a:off x="5546063" y="3387018"/>
            <a:ext cx="831115" cy="5942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Ovale 26">
            <a:extLst>
              <a:ext uri="{FF2B5EF4-FFF2-40B4-BE49-F238E27FC236}">
                <a16:creationId xmlns:a16="http://schemas.microsoft.com/office/drawing/2014/main" id="{D52CB60D-CFCB-4EEB-AA88-78D94D55154B}"/>
              </a:ext>
            </a:extLst>
          </p:cNvPr>
          <p:cNvSpPr/>
          <p:nvPr/>
        </p:nvSpPr>
        <p:spPr>
          <a:xfrm>
            <a:off x="10219086" y="4328369"/>
            <a:ext cx="831115" cy="5942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CasellaDiTesto 27">
            <a:extLst>
              <a:ext uri="{FF2B5EF4-FFF2-40B4-BE49-F238E27FC236}">
                <a16:creationId xmlns:a16="http://schemas.microsoft.com/office/drawing/2014/main" id="{07067B8B-C798-4A85-A8E2-0440B1518D8E}"/>
              </a:ext>
            </a:extLst>
          </p:cNvPr>
          <p:cNvSpPr txBox="1"/>
          <p:nvPr/>
        </p:nvSpPr>
        <p:spPr>
          <a:xfrm>
            <a:off x="6406272" y="5079894"/>
            <a:ext cx="715391" cy="276999"/>
          </a:xfrm>
          <a:prstGeom prst="rect">
            <a:avLst/>
          </a:prstGeom>
          <a:noFill/>
        </p:spPr>
        <p:txBody>
          <a:bodyPr wrap="square" rtlCol="0">
            <a:spAutoFit/>
          </a:bodyPr>
          <a:lstStyle/>
          <a:p>
            <a:r>
              <a:rPr lang="it-IT" sz="1200" b="1" dirty="0">
                <a:solidFill>
                  <a:srgbClr val="00B050"/>
                </a:solidFill>
                <a:latin typeface="TIM Sans" panose="02020503040602060503" pitchFamily="18" charset="0"/>
              </a:rPr>
              <a:t>+ 20%</a:t>
            </a:r>
          </a:p>
        </p:txBody>
      </p:sp>
    </p:spTree>
    <p:extLst>
      <p:ext uri="{BB962C8B-B14F-4D97-AF65-F5344CB8AC3E}">
        <p14:creationId xmlns:p14="http://schemas.microsoft.com/office/powerpoint/2010/main" val="1535642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olo 1">
            <a:extLst>
              <a:ext uri="{FF2B5EF4-FFF2-40B4-BE49-F238E27FC236}">
                <a16:creationId xmlns:a16="http://schemas.microsoft.com/office/drawing/2014/main" id="{3E5C1F29-7216-0946-B877-ADA2F4FBEFA8}"/>
              </a:ext>
            </a:extLst>
          </p:cNvPr>
          <p:cNvSpPr txBox="1">
            <a:spLocks/>
          </p:cNvSpPr>
          <p:nvPr/>
        </p:nvSpPr>
        <p:spPr>
          <a:xfrm>
            <a:off x="335620" y="233958"/>
            <a:ext cx="10871200"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defPPr>
              <a:defRPr lang="it-IT"/>
            </a:defPPr>
            <a:lvl1pPr>
              <a:spcBef>
                <a:spcPct val="0"/>
              </a:spcBef>
              <a:buNone/>
              <a:defRPr sz="2400" b="1" baseline="0">
                <a:solidFill>
                  <a:srgbClr val="FF0000"/>
                </a:solidFill>
                <a:latin typeface="TIM Sans" panose="02020503040602060503" pitchFamily="18" charset="0"/>
                <a:ea typeface="+mj-ea"/>
                <a:cs typeface="Arial" panose="020B0604020202020204" pitchFamily="34" charset="0"/>
              </a:defRPr>
            </a:lvl1pPr>
          </a:lstStyle>
          <a:p>
            <a:r>
              <a:rPr lang="it-IT" dirty="0"/>
              <a:t>Alcuni Piani Europei ed Italiani sul Digitale </a:t>
            </a:r>
          </a:p>
        </p:txBody>
      </p:sp>
      <p:sp>
        <p:nvSpPr>
          <p:cNvPr id="24" name="CasellaDiTesto 23">
            <a:extLst>
              <a:ext uri="{FF2B5EF4-FFF2-40B4-BE49-F238E27FC236}">
                <a16:creationId xmlns:a16="http://schemas.microsoft.com/office/drawing/2014/main" id="{AC311D01-D904-4964-B57F-2A53F59A7244}"/>
              </a:ext>
            </a:extLst>
          </p:cNvPr>
          <p:cNvSpPr txBox="1"/>
          <p:nvPr/>
        </p:nvSpPr>
        <p:spPr>
          <a:xfrm>
            <a:off x="162007" y="732348"/>
            <a:ext cx="11892828" cy="832792"/>
          </a:xfrm>
          <a:prstGeom prst="rect">
            <a:avLst/>
          </a:prstGeom>
          <a:noFill/>
        </p:spPr>
        <p:txBody>
          <a:bodyPr wrap="square">
            <a:spAutoFit/>
          </a:bodyPr>
          <a:lstStyle/>
          <a:p>
            <a:pPr algn="just"/>
            <a:r>
              <a:rPr lang="it-IT" sz="1600" dirty="0">
                <a:solidFill>
                  <a:srgbClr val="002060"/>
                </a:solidFill>
                <a:latin typeface="TIM Sans" panose="02020503040602060503" pitchFamily="18" charset="0"/>
              </a:rPr>
              <a:t>L’importanza crescente del Digitale nella vita e nel lavoro è testimoniata anche dai </a:t>
            </a:r>
            <a:r>
              <a:rPr lang="it-IT" sz="1600" b="1" dirty="0">
                <a:solidFill>
                  <a:srgbClr val="002060"/>
                </a:solidFill>
                <a:latin typeface="TIM Sans" panose="02020503040602060503" pitchFamily="18" charset="0"/>
              </a:rPr>
              <a:t>Piani e dai Finanziamenti, a livello Italiano ed Europeo</a:t>
            </a:r>
            <a:r>
              <a:rPr lang="it-IT" sz="1600" dirty="0">
                <a:solidFill>
                  <a:srgbClr val="002060"/>
                </a:solidFill>
                <a:latin typeface="TIM Sans" panose="02020503040602060503" pitchFamily="18" charset="0"/>
              </a:rPr>
              <a:t>, che si sono susseguiti nel tempo volti a finanziare e a favorire lo sviluppo e l’adozione delle nuove tecnologie digitali con l’intento di perseguire i miglioramenti, le semplificazioni e le accelerazioni che esse possono garantire.</a:t>
            </a:r>
          </a:p>
        </p:txBody>
      </p:sp>
      <p:sp>
        <p:nvSpPr>
          <p:cNvPr id="2" name="Freccia a destra 1">
            <a:extLst>
              <a:ext uri="{FF2B5EF4-FFF2-40B4-BE49-F238E27FC236}">
                <a16:creationId xmlns:a16="http://schemas.microsoft.com/office/drawing/2014/main" id="{35BA2712-9B43-C284-BFA6-B27C3E80463D}"/>
              </a:ext>
            </a:extLst>
          </p:cNvPr>
          <p:cNvSpPr/>
          <p:nvPr/>
        </p:nvSpPr>
        <p:spPr>
          <a:xfrm>
            <a:off x="168799" y="4184374"/>
            <a:ext cx="11817792" cy="192675"/>
          </a:xfrm>
          <a:prstGeom prst="rightArrow">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26" name="Picture 2" descr="STICKERS&quot;BANDIERA ITALIANA - TRICOLORE&quot; ADESIVA (DIM. 15x10 CM) :  Amazon.it: Auto e Moto">
            <a:extLst>
              <a:ext uri="{FF2B5EF4-FFF2-40B4-BE49-F238E27FC236}">
                <a16:creationId xmlns:a16="http://schemas.microsoft.com/office/drawing/2014/main" id="{100617C3-0362-7D82-D8B1-53DE729929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3438" y="5870503"/>
            <a:ext cx="762969" cy="5383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ampa bandiera Europea | Tessuto nautico | Spedizioni rapide">
            <a:extLst>
              <a:ext uri="{FF2B5EF4-FFF2-40B4-BE49-F238E27FC236}">
                <a16:creationId xmlns:a16="http://schemas.microsoft.com/office/drawing/2014/main" id="{50FBDECB-904D-A893-FD5D-55AADF358DA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217"/>
          <a:stretch/>
        </p:blipFill>
        <p:spPr bwMode="auto">
          <a:xfrm>
            <a:off x="11253438" y="1701027"/>
            <a:ext cx="762969" cy="570568"/>
          </a:xfrm>
          <a:prstGeom prst="rect">
            <a:avLst/>
          </a:prstGeom>
          <a:noFill/>
          <a:extLst>
            <a:ext uri="{909E8E84-426E-40DD-AFC4-6F175D3DCCD1}">
              <a14:hiddenFill xmlns:a14="http://schemas.microsoft.com/office/drawing/2010/main">
                <a:solidFill>
                  <a:srgbClr val="FFFFFF"/>
                </a:solidFill>
              </a14:hiddenFill>
            </a:ext>
          </a:extLst>
        </p:spPr>
      </p:pic>
      <p:sp>
        <p:nvSpPr>
          <p:cNvPr id="7" name="Triangolo isoscele 6">
            <a:extLst>
              <a:ext uri="{FF2B5EF4-FFF2-40B4-BE49-F238E27FC236}">
                <a16:creationId xmlns:a16="http://schemas.microsoft.com/office/drawing/2014/main" id="{D50B8105-0C6E-A130-1DB1-516E14341459}"/>
              </a:ext>
            </a:extLst>
          </p:cNvPr>
          <p:cNvSpPr/>
          <p:nvPr/>
        </p:nvSpPr>
        <p:spPr>
          <a:xfrm>
            <a:off x="321531" y="4154557"/>
            <a:ext cx="248314" cy="26572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Triangolo isoscele 8">
            <a:extLst>
              <a:ext uri="{FF2B5EF4-FFF2-40B4-BE49-F238E27FC236}">
                <a16:creationId xmlns:a16="http://schemas.microsoft.com/office/drawing/2014/main" id="{E94D768C-A504-F79B-182E-C9F243FB1C36}"/>
              </a:ext>
            </a:extLst>
          </p:cNvPr>
          <p:cNvSpPr/>
          <p:nvPr/>
        </p:nvSpPr>
        <p:spPr>
          <a:xfrm>
            <a:off x="3336720" y="4154557"/>
            <a:ext cx="248314" cy="26572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riangolo isoscele 9">
            <a:extLst>
              <a:ext uri="{FF2B5EF4-FFF2-40B4-BE49-F238E27FC236}">
                <a16:creationId xmlns:a16="http://schemas.microsoft.com/office/drawing/2014/main" id="{8CDB22FD-9AF8-B20E-9AD1-8449CFF09D9E}"/>
              </a:ext>
            </a:extLst>
          </p:cNvPr>
          <p:cNvSpPr/>
          <p:nvPr/>
        </p:nvSpPr>
        <p:spPr>
          <a:xfrm>
            <a:off x="6490743" y="4154557"/>
            <a:ext cx="248314" cy="26572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Triangolo isoscele 11">
            <a:extLst>
              <a:ext uri="{FF2B5EF4-FFF2-40B4-BE49-F238E27FC236}">
                <a16:creationId xmlns:a16="http://schemas.microsoft.com/office/drawing/2014/main" id="{A640C9CE-2FCC-2538-67F7-2DE6FBCDAE71}"/>
              </a:ext>
            </a:extLst>
          </p:cNvPr>
          <p:cNvSpPr/>
          <p:nvPr/>
        </p:nvSpPr>
        <p:spPr>
          <a:xfrm>
            <a:off x="10080509" y="4154557"/>
            <a:ext cx="248314" cy="26572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30" name="Picture 6" descr="Lo stato digitale nel PNRR: la digitalizzazione come necessità trasversale  - IRPA">
            <a:extLst>
              <a:ext uri="{FF2B5EF4-FFF2-40B4-BE49-F238E27FC236}">
                <a16:creationId xmlns:a16="http://schemas.microsoft.com/office/drawing/2014/main" id="{021B9B06-B17B-D11A-3004-4D33E30A78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5889" y="4947055"/>
            <a:ext cx="1589304" cy="79465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GENDA 2030 – ISTITUTO COMPRENSIVO STATALE di SPOLTORE">
            <a:extLst>
              <a:ext uri="{FF2B5EF4-FFF2-40B4-BE49-F238E27FC236}">
                <a16:creationId xmlns:a16="http://schemas.microsoft.com/office/drawing/2014/main" id="{4EA4CE5D-4293-23B7-2BAA-3F716F3D08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7278" y="1691234"/>
            <a:ext cx="1805589" cy="1014413"/>
          </a:xfrm>
          <a:prstGeom prst="rect">
            <a:avLst/>
          </a:prstGeom>
          <a:noFill/>
          <a:extLst>
            <a:ext uri="{909E8E84-426E-40DD-AFC4-6F175D3DCCD1}">
              <a14:hiddenFill xmlns:a14="http://schemas.microsoft.com/office/drawing/2010/main">
                <a:solidFill>
                  <a:srgbClr val="FFFFFF"/>
                </a:solidFill>
              </a14:hiddenFill>
            </a:ext>
          </a:extLst>
        </p:spPr>
      </p:pic>
      <p:pic>
        <p:nvPicPr>
          <p:cNvPr id="14" name="Immagine 13">
            <a:extLst>
              <a:ext uri="{FF2B5EF4-FFF2-40B4-BE49-F238E27FC236}">
                <a16:creationId xmlns:a16="http://schemas.microsoft.com/office/drawing/2014/main" id="{867F7708-B8EE-9D07-45DA-3518D597DF54}"/>
              </a:ext>
            </a:extLst>
          </p:cNvPr>
          <p:cNvPicPr>
            <a:picLocks noChangeAspect="1"/>
          </p:cNvPicPr>
          <p:nvPr/>
        </p:nvPicPr>
        <p:blipFill rotWithShape="1">
          <a:blip r:embed="rId7"/>
          <a:srcRect l="14106" t="36666" r="58773" b="41449"/>
          <a:stretch/>
        </p:blipFill>
        <p:spPr>
          <a:xfrm>
            <a:off x="9551829" y="4947055"/>
            <a:ext cx="1750777" cy="794652"/>
          </a:xfrm>
          <a:prstGeom prst="rect">
            <a:avLst/>
          </a:prstGeom>
        </p:spPr>
      </p:pic>
      <p:pic>
        <p:nvPicPr>
          <p:cNvPr id="1036" name="Picture 12" descr="Approfondimenti sui bandi - Digital compass la transizione digitale 2030">
            <a:extLst>
              <a:ext uri="{FF2B5EF4-FFF2-40B4-BE49-F238E27FC236}">
                <a16:creationId xmlns:a16="http://schemas.microsoft.com/office/drawing/2014/main" id="{5D50EB98-4994-B10E-A116-A42A4E6383E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54871" y="2842459"/>
            <a:ext cx="1649564" cy="92375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On the effectiveness of the Next Generation EU funds | CEPR">
            <a:extLst>
              <a:ext uri="{FF2B5EF4-FFF2-40B4-BE49-F238E27FC236}">
                <a16:creationId xmlns:a16="http://schemas.microsoft.com/office/drawing/2014/main" id="{AFDB121B-3EDC-40BF-B28C-5B715392240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96766" y="2840982"/>
            <a:ext cx="1634454" cy="91529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uropean Green Deal | AmCham EU">
            <a:extLst>
              <a:ext uri="{FF2B5EF4-FFF2-40B4-BE49-F238E27FC236}">
                <a16:creationId xmlns:a16="http://schemas.microsoft.com/office/drawing/2014/main" id="{EE2E64D2-C017-CD55-F3DA-A144366A005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78090" y="1907456"/>
            <a:ext cx="2003125" cy="745434"/>
          </a:xfrm>
          <a:prstGeom prst="rect">
            <a:avLst/>
          </a:prstGeom>
          <a:noFill/>
          <a:extLst>
            <a:ext uri="{909E8E84-426E-40DD-AFC4-6F175D3DCCD1}">
              <a14:hiddenFill xmlns:a14="http://schemas.microsoft.com/office/drawing/2010/main">
                <a:solidFill>
                  <a:srgbClr val="FFFFFF"/>
                </a:solidFill>
              </a14:hiddenFill>
            </a:ext>
          </a:extLst>
        </p:spPr>
      </p:pic>
      <p:sp>
        <p:nvSpPr>
          <p:cNvPr id="16" name="CasellaDiTesto 15">
            <a:extLst>
              <a:ext uri="{FF2B5EF4-FFF2-40B4-BE49-F238E27FC236}">
                <a16:creationId xmlns:a16="http://schemas.microsoft.com/office/drawing/2014/main" id="{6B4DCD69-84DA-BC82-13BC-F32A953BBA37}"/>
              </a:ext>
            </a:extLst>
          </p:cNvPr>
          <p:cNvSpPr txBox="1"/>
          <p:nvPr/>
        </p:nvSpPr>
        <p:spPr>
          <a:xfrm>
            <a:off x="9906653" y="4412974"/>
            <a:ext cx="642679" cy="338554"/>
          </a:xfrm>
          <a:prstGeom prst="rect">
            <a:avLst/>
          </a:prstGeom>
          <a:noFill/>
        </p:spPr>
        <p:txBody>
          <a:bodyPr wrap="square">
            <a:spAutoFit/>
          </a:bodyPr>
          <a:lstStyle>
            <a:defPPr>
              <a:defRPr lang="it-IT"/>
            </a:defPPr>
            <a:lvl1pPr algn="just">
              <a:defRPr sz="1600">
                <a:solidFill>
                  <a:srgbClr val="002060"/>
                </a:solidFill>
                <a:latin typeface="TIM Sans" panose="02020503040602060503" pitchFamily="18" charset="0"/>
              </a:defRPr>
            </a:lvl1pPr>
          </a:lstStyle>
          <a:p>
            <a:pPr algn="ctr"/>
            <a:r>
              <a:rPr lang="it-IT" b="1" dirty="0">
                <a:solidFill>
                  <a:schemeClr val="tx1"/>
                </a:solidFill>
              </a:rPr>
              <a:t>2026</a:t>
            </a:r>
          </a:p>
        </p:txBody>
      </p:sp>
      <p:pic>
        <p:nvPicPr>
          <p:cNvPr id="1042" name="Picture 18" descr="Strategia Italiana per la Banda Utralarga">
            <a:extLst>
              <a:ext uri="{FF2B5EF4-FFF2-40B4-BE49-F238E27FC236}">
                <a16:creationId xmlns:a16="http://schemas.microsoft.com/office/drawing/2014/main" id="{AC336BD8-C7C3-BB11-7DF4-FA7CB7321D0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68952" y="4767575"/>
            <a:ext cx="764788" cy="1082653"/>
          </a:xfrm>
          <a:prstGeom prst="rect">
            <a:avLst/>
          </a:prstGeom>
          <a:noFill/>
          <a:extLst>
            <a:ext uri="{909E8E84-426E-40DD-AFC4-6F175D3DCCD1}">
              <a14:hiddenFill xmlns:a14="http://schemas.microsoft.com/office/drawing/2010/main">
                <a:solidFill>
                  <a:srgbClr val="FFFFFF"/>
                </a:solidFill>
              </a14:hiddenFill>
            </a:ext>
          </a:extLst>
        </p:spPr>
      </p:pic>
      <p:sp>
        <p:nvSpPr>
          <p:cNvPr id="23" name="CasellaDiTesto 22">
            <a:extLst>
              <a:ext uri="{FF2B5EF4-FFF2-40B4-BE49-F238E27FC236}">
                <a16:creationId xmlns:a16="http://schemas.microsoft.com/office/drawing/2014/main" id="{CFE40CE5-D5FF-D726-D681-7F13B01EC5C6}"/>
              </a:ext>
            </a:extLst>
          </p:cNvPr>
          <p:cNvSpPr txBox="1"/>
          <p:nvPr/>
        </p:nvSpPr>
        <p:spPr>
          <a:xfrm>
            <a:off x="6300512" y="4412974"/>
            <a:ext cx="642679" cy="338554"/>
          </a:xfrm>
          <a:prstGeom prst="rect">
            <a:avLst/>
          </a:prstGeom>
          <a:noFill/>
        </p:spPr>
        <p:txBody>
          <a:bodyPr wrap="square">
            <a:spAutoFit/>
          </a:bodyPr>
          <a:lstStyle>
            <a:defPPr>
              <a:defRPr lang="it-IT"/>
            </a:defPPr>
            <a:lvl1pPr algn="just">
              <a:defRPr sz="1600">
                <a:solidFill>
                  <a:srgbClr val="002060"/>
                </a:solidFill>
                <a:latin typeface="TIM Sans" panose="02020503040602060503" pitchFamily="18" charset="0"/>
              </a:defRPr>
            </a:lvl1pPr>
          </a:lstStyle>
          <a:p>
            <a:pPr algn="ctr"/>
            <a:r>
              <a:rPr lang="it-IT" b="1" dirty="0">
                <a:solidFill>
                  <a:schemeClr val="tx1"/>
                </a:solidFill>
              </a:rPr>
              <a:t>2020</a:t>
            </a:r>
          </a:p>
        </p:txBody>
      </p:sp>
      <p:sp>
        <p:nvSpPr>
          <p:cNvPr id="25" name="CasellaDiTesto 24">
            <a:extLst>
              <a:ext uri="{FF2B5EF4-FFF2-40B4-BE49-F238E27FC236}">
                <a16:creationId xmlns:a16="http://schemas.microsoft.com/office/drawing/2014/main" id="{041E44BD-ECE4-9121-8EA6-8797DC1BC70E}"/>
              </a:ext>
            </a:extLst>
          </p:cNvPr>
          <p:cNvSpPr txBox="1"/>
          <p:nvPr/>
        </p:nvSpPr>
        <p:spPr>
          <a:xfrm>
            <a:off x="3141481" y="4412974"/>
            <a:ext cx="642679" cy="338554"/>
          </a:xfrm>
          <a:prstGeom prst="rect">
            <a:avLst/>
          </a:prstGeom>
          <a:noFill/>
        </p:spPr>
        <p:txBody>
          <a:bodyPr wrap="square">
            <a:spAutoFit/>
          </a:bodyPr>
          <a:lstStyle>
            <a:defPPr>
              <a:defRPr lang="it-IT"/>
            </a:defPPr>
            <a:lvl1pPr algn="just">
              <a:defRPr sz="1600">
                <a:solidFill>
                  <a:srgbClr val="002060"/>
                </a:solidFill>
                <a:latin typeface="TIM Sans" panose="02020503040602060503" pitchFamily="18" charset="0"/>
              </a:defRPr>
            </a:lvl1pPr>
          </a:lstStyle>
          <a:p>
            <a:pPr algn="ctr"/>
            <a:r>
              <a:rPr lang="it-IT" b="1" dirty="0">
                <a:solidFill>
                  <a:schemeClr val="tx1"/>
                </a:solidFill>
              </a:rPr>
              <a:t>2015</a:t>
            </a:r>
          </a:p>
        </p:txBody>
      </p:sp>
      <p:sp>
        <p:nvSpPr>
          <p:cNvPr id="26" name="CasellaDiTesto 25">
            <a:extLst>
              <a:ext uri="{FF2B5EF4-FFF2-40B4-BE49-F238E27FC236}">
                <a16:creationId xmlns:a16="http://schemas.microsoft.com/office/drawing/2014/main" id="{2CA1116D-894D-AF2C-0803-626958F360C0}"/>
              </a:ext>
            </a:extLst>
          </p:cNvPr>
          <p:cNvSpPr txBox="1"/>
          <p:nvPr/>
        </p:nvSpPr>
        <p:spPr>
          <a:xfrm>
            <a:off x="111806" y="4412974"/>
            <a:ext cx="642679" cy="338554"/>
          </a:xfrm>
          <a:prstGeom prst="rect">
            <a:avLst/>
          </a:prstGeom>
          <a:noFill/>
        </p:spPr>
        <p:txBody>
          <a:bodyPr wrap="square">
            <a:spAutoFit/>
          </a:bodyPr>
          <a:lstStyle>
            <a:defPPr>
              <a:defRPr lang="it-IT"/>
            </a:defPPr>
            <a:lvl1pPr algn="just">
              <a:defRPr sz="1600">
                <a:solidFill>
                  <a:srgbClr val="002060"/>
                </a:solidFill>
                <a:latin typeface="TIM Sans" panose="02020503040602060503" pitchFamily="18" charset="0"/>
              </a:defRPr>
            </a:lvl1pPr>
          </a:lstStyle>
          <a:p>
            <a:pPr algn="ctr"/>
            <a:r>
              <a:rPr lang="it-IT" b="1" dirty="0">
                <a:solidFill>
                  <a:schemeClr val="tx1"/>
                </a:solidFill>
              </a:rPr>
              <a:t>2010</a:t>
            </a:r>
          </a:p>
        </p:txBody>
      </p:sp>
      <p:pic>
        <p:nvPicPr>
          <p:cNvPr id="1044" name="Picture 20" descr="Crescita Digitale e Banda Ultralarga per lo sviluppo tecnologico dell'Italia  - Futuro Digitale">
            <a:extLst>
              <a:ext uri="{FF2B5EF4-FFF2-40B4-BE49-F238E27FC236}">
                <a16:creationId xmlns:a16="http://schemas.microsoft.com/office/drawing/2014/main" id="{A08A1E98-4ABE-B753-2A2D-489D058E19F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48463" y="4844903"/>
            <a:ext cx="2377301" cy="952149"/>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Strategia Europa 2020">
            <a:extLst>
              <a:ext uri="{FF2B5EF4-FFF2-40B4-BE49-F238E27FC236}">
                <a16:creationId xmlns:a16="http://schemas.microsoft.com/office/drawing/2014/main" id="{FB304C84-B98D-35CB-928F-8390A4701F1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537" y="2862320"/>
            <a:ext cx="1876741" cy="954438"/>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l piano nazionale scuola digitale per punti | by marco | Il digitale a  scuola | Medium">
            <a:extLst>
              <a:ext uri="{FF2B5EF4-FFF2-40B4-BE49-F238E27FC236}">
                <a16:creationId xmlns:a16="http://schemas.microsoft.com/office/drawing/2014/main" id="{C0AD3A6E-84B1-6432-DE26-F98CE34D0C7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9348" y="5896138"/>
            <a:ext cx="1174509" cy="912119"/>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Industria 4.0 come prepararsi all'era dell'automazione">
            <a:extLst>
              <a:ext uri="{FF2B5EF4-FFF2-40B4-BE49-F238E27FC236}">
                <a16:creationId xmlns:a16="http://schemas.microsoft.com/office/drawing/2014/main" id="{18F79C75-5C72-65A5-27C2-C285442F6FB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88545" y="1742334"/>
            <a:ext cx="1422136" cy="947539"/>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INDUSTRIA 4.0: IL FOCUS SU EFFICIENZA E COSTI, DA SOLO, E' IN GRADO DI  ASSICURARE IL ROI DELL'INVESTIMENTO? - The Lean Six Sigma Company Italia  s.r.l.">
            <a:extLst>
              <a:ext uri="{FF2B5EF4-FFF2-40B4-BE49-F238E27FC236}">
                <a16:creationId xmlns:a16="http://schemas.microsoft.com/office/drawing/2014/main" id="{42B94E0E-FC55-43C7-578A-79EED5AB4DD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93369" y="5908255"/>
            <a:ext cx="1744028" cy="809085"/>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L'Unione europea nel settore del digitale; l'Agenda digitale europea -  Osservatorio Digitale PMI">
            <a:extLst>
              <a:ext uri="{FF2B5EF4-FFF2-40B4-BE49-F238E27FC236}">
                <a16:creationId xmlns:a16="http://schemas.microsoft.com/office/drawing/2014/main" id="{C26CA604-F78F-E2D3-4B89-EB74878DB82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1771" y="1735435"/>
            <a:ext cx="2433411" cy="954438"/>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Che cos'è l'Agenda digitale - Il Post">
            <a:extLst>
              <a:ext uri="{FF2B5EF4-FFF2-40B4-BE49-F238E27FC236}">
                <a16:creationId xmlns:a16="http://schemas.microsoft.com/office/drawing/2014/main" id="{97AF564E-101A-F008-93D8-0C679DB2142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4537" y="4984574"/>
            <a:ext cx="1879501" cy="742557"/>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Piano d'azione per l'istruzione digitale 2021-2027 | European Education Area">
            <a:extLst>
              <a:ext uri="{FF2B5EF4-FFF2-40B4-BE49-F238E27FC236}">
                <a16:creationId xmlns:a16="http://schemas.microsoft.com/office/drawing/2014/main" id="{F8EA6D60-F754-E7A7-5FF7-548ED4A2EB6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981416" y="2862847"/>
            <a:ext cx="1535838" cy="863709"/>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a:extLst>
              <a:ext uri="{FF2B5EF4-FFF2-40B4-BE49-F238E27FC236}">
                <a16:creationId xmlns:a16="http://schemas.microsoft.com/office/drawing/2014/main" id="{770E9EB7-5745-D310-620E-A4CE2E5B4152}"/>
              </a:ext>
            </a:extLst>
          </p:cNvPr>
          <p:cNvPicPr>
            <a:picLocks noChangeAspect="1"/>
          </p:cNvPicPr>
          <p:nvPr/>
        </p:nvPicPr>
        <p:blipFill>
          <a:blip r:embed="rId20"/>
          <a:stretch>
            <a:fillRect/>
          </a:stretch>
        </p:blipFill>
        <p:spPr>
          <a:xfrm>
            <a:off x="2050649" y="2849830"/>
            <a:ext cx="1584080" cy="978912"/>
          </a:xfrm>
          <a:prstGeom prst="rect">
            <a:avLst/>
          </a:prstGeom>
        </p:spPr>
      </p:pic>
      <p:sp>
        <p:nvSpPr>
          <p:cNvPr id="4" name="Triangolo isoscele 3">
            <a:extLst>
              <a:ext uri="{FF2B5EF4-FFF2-40B4-BE49-F238E27FC236}">
                <a16:creationId xmlns:a16="http://schemas.microsoft.com/office/drawing/2014/main" id="{E3F9CFAF-BA59-A034-351A-7A60D8FCC0B5}"/>
              </a:ext>
            </a:extLst>
          </p:cNvPr>
          <p:cNvSpPr/>
          <p:nvPr/>
        </p:nvSpPr>
        <p:spPr>
          <a:xfrm>
            <a:off x="11495179" y="4157872"/>
            <a:ext cx="248314" cy="26572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A7AF62D1-B467-B0BE-14D3-8B1503AB079D}"/>
              </a:ext>
            </a:extLst>
          </p:cNvPr>
          <p:cNvSpPr txBox="1"/>
          <p:nvPr/>
        </p:nvSpPr>
        <p:spPr>
          <a:xfrm>
            <a:off x="11321323" y="4416289"/>
            <a:ext cx="642679" cy="338554"/>
          </a:xfrm>
          <a:prstGeom prst="rect">
            <a:avLst/>
          </a:prstGeom>
          <a:noFill/>
        </p:spPr>
        <p:txBody>
          <a:bodyPr wrap="square">
            <a:spAutoFit/>
          </a:bodyPr>
          <a:lstStyle>
            <a:defPPr>
              <a:defRPr lang="it-IT"/>
            </a:defPPr>
            <a:lvl1pPr algn="just">
              <a:defRPr sz="1600">
                <a:solidFill>
                  <a:srgbClr val="002060"/>
                </a:solidFill>
                <a:latin typeface="TIM Sans" panose="02020503040602060503" pitchFamily="18" charset="0"/>
              </a:defRPr>
            </a:lvl1pPr>
          </a:lstStyle>
          <a:p>
            <a:pPr algn="ctr"/>
            <a:r>
              <a:rPr lang="it-IT" b="1" dirty="0">
                <a:solidFill>
                  <a:schemeClr val="tx1"/>
                </a:solidFill>
              </a:rPr>
              <a:t>2030</a:t>
            </a:r>
          </a:p>
        </p:txBody>
      </p:sp>
      <p:pic>
        <p:nvPicPr>
          <p:cNvPr id="8" name="Immagine 7">
            <a:extLst>
              <a:ext uri="{FF2B5EF4-FFF2-40B4-BE49-F238E27FC236}">
                <a16:creationId xmlns:a16="http://schemas.microsoft.com/office/drawing/2014/main" id="{A365FC9A-714E-E600-A787-23067EDC26EF}"/>
              </a:ext>
            </a:extLst>
          </p:cNvPr>
          <p:cNvPicPr>
            <a:picLocks noChangeAspect="1"/>
          </p:cNvPicPr>
          <p:nvPr/>
        </p:nvPicPr>
        <p:blipFill>
          <a:blip r:embed="rId21"/>
          <a:stretch>
            <a:fillRect/>
          </a:stretch>
        </p:blipFill>
        <p:spPr>
          <a:xfrm>
            <a:off x="3691689" y="2860650"/>
            <a:ext cx="2214070" cy="947539"/>
          </a:xfrm>
          <a:prstGeom prst="rect">
            <a:avLst/>
          </a:prstGeom>
        </p:spPr>
      </p:pic>
      <p:pic>
        <p:nvPicPr>
          <p:cNvPr id="11" name="Picture 4" descr="Smart City Lab">
            <a:extLst>
              <a:ext uri="{FF2B5EF4-FFF2-40B4-BE49-F238E27FC236}">
                <a16:creationId xmlns:a16="http://schemas.microsoft.com/office/drawing/2014/main" id="{FDF838DA-32F3-F287-756B-26F4F616A0A6}"/>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213488" y="4880113"/>
            <a:ext cx="1172527" cy="90583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The digital economy and society index 2020 (DESI INDEX) - CSIG Bologna">
            <a:extLst>
              <a:ext uri="{FF2B5EF4-FFF2-40B4-BE49-F238E27FC236}">
                <a16:creationId xmlns:a16="http://schemas.microsoft.com/office/drawing/2014/main" id="{5E392522-6AEF-EB8F-2E20-9604176F1106}"/>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20611" t="6061" r="26112" b="7535"/>
          <a:stretch/>
        </p:blipFill>
        <p:spPr bwMode="auto">
          <a:xfrm>
            <a:off x="4081506" y="1653478"/>
            <a:ext cx="1115409" cy="1059610"/>
          </a:xfrm>
          <a:prstGeom prst="rect">
            <a:avLst/>
          </a:prstGeom>
          <a:noFill/>
          <a:extLst>
            <a:ext uri="{909E8E84-426E-40DD-AFC4-6F175D3DCCD1}">
              <a14:hiddenFill xmlns:a14="http://schemas.microsoft.com/office/drawing/2010/main">
                <a:solidFill>
                  <a:srgbClr val="FFFFFF"/>
                </a:solidFill>
              </a14:hiddenFill>
            </a:ext>
          </a:extLst>
        </p:spPr>
      </p:pic>
      <p:pic>
        <p:nvPicPr>
          <p:cNvPr id="17" name="Immagine 16">
            <a:extLst>
              <a:ext uri="{FF2B5EF4-FFF2-40B4-BE49-F238E27FC236}">
                <a16:creationId xmlns:a16="http://schemas.microsoft.com/office/drawing/2014/main" id="{A62797F7-7E2A-1DD7-6781-AFE3CF99628C}"/>
              </a:ext>
            </a:extLst>
          </p:cNvPr>
          <p:cNvPicPr>
            <a:picLocks noChangeAspect="1"/>
          </p:cNvPicPr>
          <p:nvPr/>
        </p:nvPicPr>
        <p:blipFill rotWithShape="1">
          <a:blip r:embed="rId24"/>
          <a:srcRect l="15923" t="21883" r="44726" b="53045"/>
          <a:stretch/>
        </p:blipFill>
        <p:spPr>
          <a:xfrm>
            <a:off x="6281137" y="5980417"/>
            <a:ext cx="1848809" cy="662592"/>
          </a:xfrm>
          <a:prstGeom prst="rect">
            <a:avLst/>
          </a:prstGeom>
        </p:spPr>
      </p:pic>
      <p:pic>
        <p:nvPicPr>
          <p:cNvPr id="18" name="Picture 8" descr="banner of the Horizon Europe programme showing people in different life situations (relaxing under a tree, on a bench, a nurse helping a patient)">
            <a:extLst>
              <a:ext uri="{FF2B5EF4-FFF2-40B4-BE49-F238E27FC236}">
                <a16:creationId xmlns:a16="http://schemas.microsoft.com/office/drawing/2014/main" id="{7FD1D413-F797-497E-56D1-B21E9B13FA23}"/>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198679" y="1840496"/>
            <a:ext cx="1229171" cy="84505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Intelligenza Artificiale per lo Sviluppo Sostenibile">
            <a:extLst>
              <a:ext uri="{FF2B5EF4-FFF2-40B4-BE49-F238E27FC236}">
                <a16:creationId xmlns:a16="http://schemas.microsoft.com/office/drawing/2014/main" id="{15482D1E-7791-AF84-9E4A-E84FDF8E8F95}"/>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479212" y="1766865"/>
            <a:ext cx="642679" cy="8997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Nuovo Piano Nazionale Transizione 4.0">
            <a:extLst>
              <a:ext uri="{FF2B5EF4-FFF2-40B4-BE49-F238E27FC236}">
                <a16:creationId xmlns:a16="http://schemas.microsoft.com/office/drawing/2014/main" id="{01BB078B-7D5D-F148-9481-6934A4E969F8}"/>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473406" y="4952029"/>
            <a:ext cx="1392727" cy="783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927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magine 26">
            <a:extLst>
              <a:ext uri="{FF2B5EF4-FFF2-40B4-BE49-F238E27FC236}">
                <a16:creationId xmlns:a16="http://schemas.microsoft.com/office/drawing/2014/main" id="{D8E9E942-B534-8345-87DB-B36C40EE407B}"/>
              </a:ext>
            </a:extLst>
          </p:cNvPr>
          <p:cNvPicPr>
            <a:picLocks noChangeAspect="1"/>
          </p:cNvPicPr>
          <p:nvPr/>
        </p:nvPicPr>
        <p:blipFill>
          <a:blip r:embed="rId3"/>
          <a:stretch>
            <a:fillRect/>
          </a:stretch>
        </p:blipFill>
        <p:spPr>
          <a:xfrm>
            <a:off x="238044" y="819549"/>
            <a:ext cx="5667468" cy="2840059"/>
          </a:xfrm>
          <a:prstGeom prst="rect">
            <a:avLst/>
          </a:prstGeom>
        </p:spPr>
      </p:pic>
      <p:pic>
        <p:nvPicPr>
          <p:cNvPr id="28" name="Immagine 27">
            <a:extLst>
              <a:ext uri="{FF2B5EF4-FFF2-40B4-BE49-F238E27FC236}">
                <a16:creationId xmlns:a16="http://schemas.microsoft.com/office/drawing/2014/main" id="{54560988-D5EB-7F4B-9C0E-A3D4FFFCC5D1}"/>
              </a:ext>
            </a:extLst>
          </p:cNvPr>
          <p:cNvPicPr>
            <a:picLocks noChangeAspect="1"/>
          </p:cNvPicPr>
          <p:nvPr/>
        </p:nvPicPr>
        <p:blipFill>
          <a:blip r:embed="rId4"/>
          <a:stretch>
            <a:fillRect/>
          </a:stretch>
        </p:blipFill>
        <p:spPr>
          <a:xfrm>
            <a:off x="6186065" y="819550"/>
            <a:ext cx="5642165" cy="2840058"/>
          </a:xfrm>
          <a:prstGeom prst="rect">
            <a:avLst/>
          </a:prstGeom>
        </p:spPr>
      </p:pic>
      <p:sp>
        <p:nvSpPr>
          <p:cNvPr id="33" name="Rettangolo con angoli arrotondati 32">
            <a:extLst>
              <a:ext uri="{FF2B5EF4-FFF2-40B4-BE49-F238E27FC236}">
                <a16:creationId xmlns:a16="http://schemas.microsoft.com/office/drawing/2014/main" id="{79EE5676-4D0D-E34B-BF69-6341384F4952}"/>
              </a:ext>
            </a:extLst>
          </p:cNvPr>
          <p:cNvSpPr/>
          <p:nvPr/>
        </p:nvSpPr>
        <p:spPr>
          <a:xfrm>
            <a:off x="10200967" y="2017623"/>
            <a:ext cx="201561" cy="164198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Rettangolo con angoli arrotondati 33">
            <a:extLst>
              <a:ext uri="{FF2B5EF4-FFF2-40B4-BE49-F238E27FC236}">
                <a16:creationId xmlns:a16="http://schemas.microsoft.com/office/drawing/2014/main" id="{2AAF1B85-206E-B04E-979A-3B17D932AA40}"/>
              </a:ext>
            </a:extLst>
          </p:cNvPr>
          <p:cNvSpPr/>
          <p:nvPr/>
        </p:nvSpPr>
        <p:spPr>
          <a:xfrm>
            <a:off x="5034115" y="2017622"/>
            <a:ext cx="201561" cy="164198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CasellaDiTesto 34">
            <a:extLst>
              <a:ext uri="{FF2B5EF4-FFF2-40B4-BE49-F238E27FC236}">
                <a16:creationId xmlns:a16="http://schemas.microsoft.com/office/drawing/2014/main" id="{3F0717E4-66C7-4C4A-89FC-CA1B502CAD25}"/>
              </a:ext>
            </a:extLst>
          </p:cNvPr>
          <p:cNvSpPr txBox="1"/>
          <p:nvPr/>
        </p:nvSpPr>
        <p:spPr>
          <a:xfrm>
            <a:off x="9708714" y="1589597"/>
            <a:ext cx="1186065" cy="461665"/>
          </a:xfrm>
          <a:prstGeom prst="rect">
            <a:avLst/>
          </a:prstGeom>
          <a:noFill/>
        </p:spPr>
        <p:txBody>
          <a:bodyPr wrap="square" rtlCol="0">
            <a:spAutoFit/>
          </a:bodyPr>
          <a:lstStyle/>
          <a:p>
            <a:pPr algn="ctr"/>
            <a:r>
              <a:rPr lang="it-IT" sz="1200" b="1" dirty="0">
                <a:solidFill>
                  <a:srgbClr val="FF0000"/>
                </a:solidFill>
                <a:latin typeface="TIM Sans" panose="02020503040602060503" pitchFamily="18" charset="0"/>
              </a:rPr>
              <a:t>20° posto</a:t>
            </a:r>
          </a:p>
          <a:p>
            <a:r>
              <a:rPr lang="it-IT" sz="1200" b="1" dirty="0">
                <a:solidFill>
                  <a:srgbClr val="FF0000"/>
                </a:solidFill>
                <a:latin typeface="TIM Sans" panose="02020503040602060503" pitchFamily="18" charset="0"/>
              </a:rPr>
              <a:t>+ 4 posizioni</a:t>
            </a:r>
          </a:p>
        </p:txBody>
      </p:sp>
      <p:sp>
        <p:nvSpPr>
          <p:cNvPr id="36" name="Titolo 1">
            <a:extLst>
              <a:ext uri="{FF2B5EF4-FFF2-40B4-BE49-F238E27FC236}">
                <a16:creationId xmlns:a16="http://schemas.microsoft.com/office/drawing/2014/main" id="{3E5C1F29-7216-0946-B877-ADA2F4FBEFA8}"/>
              </a:ext>
            </a:extLst>
          </p:cNvPr>
          <p:cNvSpPr txBox="1">
            <a:spLocks/>
          </p:cNvSpPr>
          <p:nvPr/>
        </p:nvSpPr>
        <p:spPr>
          <a:xfrm>
            <a:off x="822632" y="263775"/>
            <a:ext cx="10871200"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defPPr>
              <a:defRPr lang="it-IT"/>
            </a:defPPr>
            <a:lvl1pPr>
              <a:spcBef>
                <a:spcPct val="0"/>
              </a:spcBef>
              <a:buNone/>
              <a:defRPr sz="2400" b="1" baseline="0">
                <a:solidFill>
                  <a:srgbClr val="FF0000"/>
                </a:solidFill>
                <a:latin typeface="TIM Sans" panose="02020503040602060503" pitchFamily="18" charset="0"/>
                <a:ea typeface="+mj-ea"/>
                <a:cs typeface="Arial" panose="020B0604020202020204" pitchFamily="34" charset="0"/>
              </a:defRPr>
            </a:lvl1pPr>
          </a:lstStyle>
          <a:p>
            <a:r>
              <a:rPr lang="it-IT" dirty="0"/>
              <a:t>Lo stato della digitalizzazione in Italia – lievi progressi</a:t>
            </a:r>
          </a:p>
        </p:txBody>
      </p:sp>
      <p:pic>
        <p:nvPicPr>
          <p:cNvPr id="3" name="Immagine 2">
            <a:extLst>
              <a:ext uri="{FF2B5EF4-FFF2-40B4-BE49-F238E27FC236}">
                <a16:creationId xmlns:a16="http://schemas.microsoft.com/office/drawing/2014/main" id="{AE6DB371-0AA5-41F9-B610-D05BCFBD2E51}"/>
              </a:ext>
            </a:extLst>
          </p:cNvPr>
          <p:cNvPicPr>
            <a:picLocks noChangeAspect="1"/>
          </p:cNvPicPr>
          <p:nvPr/>
        </p:nvPicPr>
        <p:blipFill>
          <a:blip r:embed="rId5"/>
          <a:stretch>
            <a:fillRect/>
          </a:stretch>
        </p:blipFill>
        <p:spPr>
          <a:xfrm>
            <a:off x="292210" y="3856800"/>
            <a:ext cx="5613302" cy="2638195"/>
          </a:xfrm>
          <a:prstGeom prst="rect">
            <a:avLst/>
          </a:prstGeom>
        </p:spPr>
      </p:pic>
      <p:sp>
        <p:nvSpPr>
          <p:cNvPr id="18" name="CasellaDiTesto 17">
            <a:extLst>
              <a:ext uri="{FF2B5EF4-FFF2-40B4-BE49-F238E27FC236}">
                <a16:creationId xmlns:a16="http://schemas.microsoft.com/office/drawing/2014/main" id="{B432C7D3-ADAD-490A-A2AA-5A2F2DBCEFEB}"/>
              </a:ext>
            </a:extLst>
          </p:cNvPr>
          <p:cNvSpPr txBox="1"/>
          <p:nvPr/>
        </p:nvSpPr>
        <p:spPr>
          <a:xfrm>
            <a:off x="4593140" y="1774263"/>
            <a:ext cx="1186065" cy="276999"/>
          </a:xfrm>
          <a:prstGeom prst="rect">
            <a:avLst/>
          </a:prstGeom>
          <a:noFill/>
        </p:spPr>
        <p:txBody>
          <a:bodyPr wrap="square" rtlCol="0">
            <a:spAutoFit/>
          </a:bodyPr>
          <a:lstStyle/>
          <a:p>
            <a:pPr algn="ctr"/>
            <a:r>
              <a:rPr lang="it-IT" sz="1200" b="1" dirty="0">
                <a:solidFill>
                  <a:srgbClr val="FF0000"/>
                </a:solidFill>
                <a:latin typeface="TIM Sans" panose="02020503040602060503" pitchFamily="18" charset="0"/>
              </a:rPr>
              <a:t>25° posto</a:t>
            </a:r>
          </a:p>
        </p:txBody>
      </p:sp>
      <p:sp>
        <p:nvSpPr>
          <p:cNvPr id="19" name="CasellaDiTesto 18">
            <a:extLst>
              <a:ext uri="{FF2B5EF4-FFF2-40B4-BE49-F238E27FC236}">
                <a16:creationId xmlns:a16="http://schemas.microsoft.com/office/drawing/2014/main" id="{FCC2949F-F05A-46B5-9676-B7EC0565F233}"/>
              </a:ext>
            </a:extLst>
          </p:cNvPr>
          <p:cNvSpPr txBox="1"/>
          <p:nvPr/>
        </p:nvSpPr>
        <p:spPr>
          <a:xfrm>
            <a:off x="3407075" y="4505978"/>
            <a:ext cx="1186065" cy="461665"/>
          </a:xfrm>
          <a:prstGeom prst="rect">
            <a:avLst/>
          </a:prstGeom>
          <a:noFill/>
        </p:spPr>
        <p:txBody>
          <a:bodyPr wrap="square" rtlCol="0">
            <a:spAutoFit/>
          </a:bodyPr>
          <a:lstStyle/>
          <a:p>
            <a:pPr algn="ctr"/>
            <a:r>
              <a:rPr lang="it-IT" sz="1200" b="1" dirty="0">
                <a:solidFill>
                  <a:srgbClr val="FF0000"/>
                </a:solidFill>
                <a:latin typeface="TIM Sans" panose="02020503040602060503" pitchFamily="18" charset="0"/>
              </a:rPr>
              <a:t>18° posto</a:t>
            </a:r>
          </a:p>
          <a:p>
            <a:r>
              <a:rPr lang="it-IT" sz="1200" b="1" dirty="0">
                <a:solidFill>
                  <a:srgbClr val="FF0000"/>
                </a:solidFill>
                <a:latin typeface="TIM Sans" panose="02020503040602060503" pitchFamily="18" charset="0"/>
              </a:rPr>
              <a:t>+ 4 posizioni</a:t>
            </a:r>
          </a:p>
        </p:txBody>
      </p:sp>
      <p:sp>
        <p:nvSpPr>
          <p:cNvPr id="4" name="Rettangolo con angoli arrotondati 3">
            <a:extLst>
              <a:ext uri="{FF2B5EF4-FFF2-40B4-BE49-F238E27FC236}">
                <a16:creationId xmlns:a16="http://schemas.microsoft.com/office/drawing/2014/main" id="{A0B58E9B-64F8-4BEA-BE05-A557AB8E3041}"/>
              </a:ext>
            </a:extLst>
          </p:cNvPr>
          <p:cNvSpPr/>
          <p:nvPr/>
        </p:nvSpPr>
        <p:spPr>
          <a:xfrm>
            <a:off x="4604281" y="1271535"/>
            <a:ext cx="1163782" cy="3325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2020</a:t>
            </a:r>
          </a:p>
        </p:txBody>
      </p:sp>
      <p:sp>
        <p:nvSpPr>
          <p:cNvPr id="21" name="Rettangolo con angoli arrotondati 20">
            <a:extLst>
              <a:ext uri="{FF2B5EF4-FFF2-40B4-BE49-F238E27FC236}">
                <a16:creationId xmlns:a16="http://schemas.microsoft.com/office/drawing/2014/main" id="{5D545661-60A9-4190-B9BC-572DA3BC3527}"/>
              </a:ext>
            </a:extLst>
          </p:cNvPr>
          <p:cNvSpPr/>
          <p:nvPr/>
        </p:nvSpPr>
        <p:spPr>
          <a:xfrm>
            <a:off x="10779614" y="1307809"/>
            <a:ext cx="1163782" cy="3325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2021</a:t>
            </a:r>
          </a:p>
        </p:txBody>
      </p:sp>
      <p:sp>
        <p:nvSpPr>
          <p:cNvPr id="22" name="Rettangolo con angoli arrotondati 21">
            <a:extLst>
              <a:ext uri="{FF2B5EF4-FFF2-40B4-BE49-F238E27FC236}">
                <a16:creationId xmlns:a16="http://schemas.microsoft.com/office/drawing/2014/main" id="{C03AF7CA-33F3-48BB-8D6E-94C2F5926078}"/>
              </a:ext>
            </a:extLst>
          </p:cNvPr>
          <p:cNvSpPr/>
          <p:nvPr/>
        </p:nvSpPr>
        <p:spPr>
          <a:xfrm>
            <a:off x="4553004" y="4360505"/>
            <a:ext cx="1163782" cy="3325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2022</a:t>
            </a:r>
          </a:p>
        </p:txBody>
      </p:sp>
      <p:sp>
        <p:nvSpPr>
          <p:cNvPr id="24" name="CasellaDiTesto 23">
            <a:extLst>
              <a:ext uri="{FF2B5EF4-FFF2-40B4-BE49-F238E27FC236}">
                <a16:creationId xmlns:a16="http://schemas.microsoft.com/office/drawing/2014/main" id="{AC311D01-D904-4964-B57F-2A53F59A7244}"/>
              </a:ext>
            </a:extLst>
          </p:cNvPr>
          <p:cNvSpPr txBox="1"/>
          <p:nvPr/>
        </p:nvSpPr>
        <p:spPr>
          <a:xfrm>
            <a:off x="6096000" y="3775513"/>
            <a:ext cx="5732230" cy="2800767"/>
          </a:xfrm>
          <a:prstGeom prst="rect">
            <a:avLst/>
          </a:prstGeom>
          <a:noFill/>
        </p:spPr>
        <p:txBody>
          <a:bodyPr wrap="square">
            <a:spAutoFit/>
          </a:bodyPr>
          <a:lstStyle/>
          <a:p>
            <a:pPr algn="just"/>
            <a:r>
              <a:rPr lang="it-IT" sz="1600" dirty="0">
                <a:solidFill>
                  <a:srgbClr val="002060"/>
                </a:solidFill>
                <a:latin typeface="TIM Sans" panose="02020503040602060503" pitchFamily="18" charset="0"/>
              </a:rPr>
              <a:t>Il </a:t>
            </a:r>
            <a:r>
              <a:rPr lang="it-IT" sz="1600" b="1" dirty="0">
                <a:solidFill>
                  <a:srgbClr val="002060"/>
                </a:solidFill>
                <a:latin typeface="TIM Sans" panose="02020503040602060503" pitchFamily="18" charset="0"/>
              </a:rPr>
              <a:t>Rapporto DESI 2022 </a:t>
            </a:r>
            <a:r>
              <a:rPr lang="it-IT" sz="1600" dirty="0">
                <a:solidFill>
                  <a:srgbClr val="002060"/>
                </a:solidFill>
                <a:latin typeface="TIM Sans" panose="02020503040602060503" pitchFamily="18" charset="0"/>
              </a:rPr>
              <a:t>riconosce gli sforzi di digitalizzazione che tutti gli Stati membri hanno compiuto in un delicato e oltremodo complesso momento storico, da contestualizzare nella cornice emergenziale della pandemia </a:t>
            </a:r>
            <a:r>
              <a:rPr lang="it-IT" sz="1600" b="1" dirty="0">
                <a:solidFill>
                  <a:srgbClr val="002060"/>
                </a:solidFill>
                <a:latin typeface="TIM Sans" panose="02020503040602060503" pitchFamily="18" charset="0"/>
              </a:rPr>
              <a:t>Covid-19</a:t>
            </a:r>
            <a:r>
              <a:rPr lang="it-IT" sz="1600" dirty="0">
                <a:solidFill>
                  <a:srgbClr val="002060"/>
                </a:solidFill>
                <a:latin typeface="TIM Sans" panose="02020503040602060503" pitchFamily="18" charset="0"/>
              </a:rPr>
              <a:t> e della </a:t>
            </a:r>
            <a:r>
              <a:rPr lang="it-IT" sz="1600" b="1" dirty="0">
                <a:solidFill>
                  <a:srgbClr val="002060"/>
                </a:solidFill>
                <a:latin typeface="TIM Sans" panose="02020503040602060503" pitchFamily="18" charset="0"/>
              </a:rPr>
              <a:t>guerra Russo-Ucraina</a:t>
            </a:r>
            <a:r>
              <a:rPr lang="it-IT" sz="1600" dirty="0">
                <a:solidFill>
                  <a:srgbClr val="002060"/>
                </a:solidFill>
                <a:latin typeface="TIM Sans" panose="02020503040602060503" pitchFamily="18" charset="0"/>
              </a:rPr>
              <a:t>.</a:t>
            </a:r>
          </a:p>
          <a:p>
            <a:pPr algn="just"/>
            <a:endParaRPr lang="it-IT" sz="1600" dirty="0">
              <a:solidFill>
                <a:srgbClr val="002060"/>
              </a:solidFill>
              <a:latin typeface="TIM Sans" panose="02020503040602060503" pitchFamily="18" charset="0"/>
            </a:endParaRPr>
          </a:p>
          <a:p>
            <a:pPr algn="just"/>
            <a:r>
              <a:rPr lang="it-IT" sz="1600" dirty="0">
                <a:solidFill>
                  <a:srgbClr val="002060"/>
                </a:solidFill>
                <a:latin typeface="TIM Sans" panose="02020503040602060503" pitchFamily="18" charset="0"/>
              </a:rPr>
              <a:t>Dal </a:t>
            </a:r>
            <a:r>
              <a:rPr lang="it-IT" sz="1600" b="1" dirty="0">
                <a:solidFill>
                  <a:srgbClr val="002060"/>
                </a:solidFill>
                <a:latin typeface="TIM Sans" panose="02020503040602060503" pitchFamily="18" charset="0"/>
              </a:rPr>
              <a:t>25°</a:t>
            </a:r>
            <a:r>
              <a:rPr lang="it-IT" sz="1600" dirty="0">
                <a:solidFill>
                  <a:srgbClr val="002060"/>
                </a:solidFill>
                <a:latin typeface="TIM Sans" panose="02020503040602060503" pitchFamily="18" charset="0"/>
              </a:rPr>
              <a:t> posto del 2020 siamo passati al </a:t>
            </a:r>
            <a:r>
              <a:rPr lang="it-IT" sz="1600" b="1" dirty="0">
                <a:solidFill>
                  <a:srgbClr val="002060"/>
                </a:solidFill>
                <a:latin typeface="TIM Sans" panose="02020503040602060503" pitchFamily="18" charset="0"/>
              </a:rPr>
              <a:t>18°</a:t>
            </a:r>
            <a:r>
              <a:rPr lang="it-IT" sz="1600" dirty="0">
                <a:solidFill>
                  <a:srgbClr val="002060"/>
                </a:solidFill>
                <a:latin typeface="TIM Sans" panose="02020503040602060503" pitchFamily="18" charset="0"/>
              </a:rPr>
              <a:t> posto per l’anno in corso, ma tanto c’è ancora da fare.</a:t>
            </a:r>
          </a:p>
          <a:p>
            <a:pPr algn="just"/>
            <a:endParaRPr lang="it-IT" sz="1600" dirty="0">
              <a:solidFill>
                <a:srgbClr val="002060"/>
              </a:solidFill>
              <a:latin typeface="TIM Sans" panose="02020503040602060503" pitchFamily="18" charset="0"/>
            </a:endParaRPr>
          </a:p>
          <a:p>
            <a:pPr algn="just"/>
            <a:r>
              <a:rPr lang="it-IT" sz="1600" dirty="0">
                <a:solidFill>
                  <a:srgbClr val="002060"/>
                </a:solidFill>
                <a:latin typeface="TIM Sans" panose="02020503040602060503" pitchFamily="18" charset="0"/>
              </a:rPr>
              <a:t>Una forte accelerazione dovrà avvenire grazie all’implementazione del </a:t>
            </a:r>
            <a:r>
              <a:rPr lang="it-IT" sz="1600" b="1" dirty="0">
                <a:solidFill>
                  <a:srgbClr val="002060"/>
                </a:solidFill>
                <a:latin typeface="TIM Sans" panose="02020503040602060503" pitchFamily="18" charset="0"/>
              </a:rPr>
              <a:t>PNRR</a:t>
            </a:r>
            <a:r>
              <a:rPr lang="it-IT" sz="1600" dirty="0">
                <a:solidFill>
                  <a:srgbClr val="002060"/>
                </a:solidFill>
                <a:latin typeface="TIM Sans" panose="02020503040602060503" pitchFamily="18" charset="0"/>
              </a:rPr>
              <a:t>.</a:t>
            </a:r>
          </a:p>
        </p:txBody>
      </p:sp>
    </p:spTree>
    <p:extLst>
      <p:ext uri="{BB962C8B-B14F-4D97-AF65-F5344CB8AC3E}">
        <p14:creationId xmlns:p14="http://schemas.microsoft.com/office/powerpoint/2010/main" val="510124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C74606BB-856E-677A-E6CD-9261AF75F4B7}"/>
              </a:ext>
            </a:extLst>
          </p:cNvPr>
          <p:cNvSpPr txBox="1">
            <a:spLocks/>
          </p:cNvSpPr>
          <p:nvPr/>
        </p:nvSpPr>
        <p:spPr>
          <a:xfrm>
            <a:off x="822632" y="263775"/>
            <a:ext cx="10871200"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defPPr>
              <a:defRPr lang="it-IT"/>
            </a:defPPr>
            <a:lvl1pPr>
              <a:spcBef>
                <a:spcPct val="0"/>
              </a:spcBef>
              <a:buNone/>
              <a:defRPr sz="2400" b="1" baseline="0">
                <a:solidFill>
                  <a:srgbClr val="FF0000"/>
                </a:solidFill>
                <a:latin typeface="TIM Sans" panose="02020503040602060503" pitchFamily="18" charset="0"/>
                <a:ea typeface="+mj-ea"/>
                <a:cs typeface="Arial" panose="020B0604020202020204" pitchFamily="34" charset="0"/>
              </a:defRPr>
            </a:lvl1pPr>
          </a:lstStyle>
          <a:p>
            <a:r>
              <a:rPr lang="it-IT" dirty="0"/>
              <a:t>Digital </a:t>
            </a:r>
            <a:r>
              <a:rPr lang="it-IT" dirty="0" err="1"/>
              <a:t>Compass</a:t>
            </a:r>
            <a:r>
              <a:rPr lang="it-IT" dirty="0"/>
              <a:t> EU 2030</a:t>
            </a:r>
          </a:p>
        </p:txBody>
      </p:sp>
      <p:pic>
        <p:nvPicPr>
          <p:cNvPr id="8" name="Immagine 7">
            <a:extLst>
              <a:ext uri="{FF2B5EF4-FFF2-40B4-BE49-F238E27FC236}">
                <a16:creationId xmlns:a16="http://schemas.microsoft.com/office/drawing/2014/main" id="{C9B7C2A6-580A-E3EA-F6D7-DD5C9F6835E7}"/>
              </a:ext>
            </a:extLst>
          </p:cNvPr>
          <p:cNvPicPr>
            <a:picLocks noChangeAspect="1"/>
          </p:cNvPicPr>
          <p:nvPr/>
        </p:nvPicPr>
        <p:blipFill rotWithShape="1">
          <a:blip r:embed="rId2"/>
          <a:srcRect l="15897" t="25797" r="44483" b="34927"/>
          <a:stretch/>
        </p:blipFill>
        <p:spPr>
          <a:xfrm>
            <a:off x="54137" y="2814838"/>
            <a:ext cx="6245025" cy="3482309"/>
          </a:xfrm>
          <a:prstGeom prst="rect">
            <a:avLst/>
          </a:prstGeom>
          <a:ln>
            <a:solidFill>
              <a:schemeClr val="bg1">
                <a:lumMod val="65000"/>
              </a:schemeClr>
            </a:solidFill>
          </a:ln>
        </p:spPr>
      </p:pic>
      <p:pic>
        <p:nvPicPr>
          <p:cNvPr id="10" name="Immagine 9">
            <a:extLst>
              <a:ext uri="{FF2B5EF4-FFF2-40B4-BE49-F238E27FC236}">
                <a16:creationId xmlns:a16="http://schemas.microsoft.com/office/drawing/2014/main" id="{9948F30B-86F9-4BC0-C086-7AE2B9296A94}"/>
              </a:ext>
            </a:extLst>
          </p:cNvPr>
          <p:cNvPicPr>
            <a:picLocks noChangeAspect="1"/>
          </p:cNvPicPr>
          <p:nvPr/>
        </p:nvPicPr>
        <p:blipFill rotWithShape="1">
          <a:blip r:embed="rId3"/>
          <a:srcRect l="14674" t="9276" r="14565" b="13188"/>
          <a:stretch/>
        </p:blipFill>
        <p:spPr>
          <a:xfrm>
            <a:off x="6401408" y="2775083"/>
            <a:ext cx="5714998" cy="3522493"/>
          </a:xfrm>
          <a:prstGeom prst="rect">
            <a:avLst/>
          </a:prstGeom>
        </p:spPr>
      </p:pic>
      <p:sp>
        <p:nvSpPr>
          <p:cNvPr id="11" name="CasellaDiTesto 10">
            <a:extLst>
              <a:ext uri="{FF2B5EF4-FFF2-40B4-BE49-F238E27FC236}">
                <a16:creationId xmlns:a16="http://schemas.microsoft.com/office/drawing/2014/main" id="{FBE673BA-9924-2402-08FF-A1EC1F317A85}"/>
              </a:ext>
            </a:extLst>
          </p:cNvPr>
          <p:cNvSpPr txBox="1"/>
          <p:nvPr/>
        </p:nvSpPr>
        <p:spPr>
          <a:xfrm>
            <a:off x="242736" y="797648"/>
            <a:ext cx="11733916" cy="1815882"/>
          </a:xfrm>
          <a:prstGeom prst="rect">
            <a:avLst/>
          </a:prstGeom>
          <a:noFill/>
        </p:spPr>
        <p:txBody>
          <a:bodyPr wrap="square" rtlCol="0">
            <a:spAutoFit/>
          </a:bodyPr>
          <a:lstStyle/>
          <a:p>
            <a:pPr algn="just"/>
            <a:r>
              <a:rPr lang="it-IT" sz="1400" dirty="0">
                <a:solidFill>
                  <a:srgbClr val="000000"/>
                </a:solidFill>
                <a:effectLst/>
                <a:latin typeface="TIM Sans" panose="02020503040602060503"/>
                <a:ea typeface="Times New Roman" panose="02020603050405020304" pitchFamily="18" charset="0"/>
                <a:cs typeface="Times New Roman" panose="02020603050405020304" pitchFamily="18" charset="0"/>
              </a:rPr>
              <a:t>Il </a:t>
            </a:r>
            <a:r>
              <a:rPr lang="it-IT" sz="1400" b="1" dirty="0">
                <a:solidFill>
                  <a:srgbClr val="000000"/>
                </a:solidFill>
                <a:effectLst/>
                <a:latin typeface="TIM Sans" panose="02020503040602060503"/>
                <a:ea typeface="Times New Roman" panose="02020603050405020304" pitchFamily="18" charset="0"/>
                <a:cs typeface="Times New Roman" panose="02020603050405020304" pitchFamily="18" charset="0"/>
              </a:rPr>
              <a:t>Digital </a:t>
            </a:r>
            <a:r>
              <a:rPr lang="it-IT" sz="1400" b="1" dirty="0" err="1">
                <a:solidFill>
                  <a:srgbClr val="000000"/>
                </a:solidFill>
                <a:effectLst/>
                <a:latin typeface="TIM Sans" panose="02020503040602060503"/>
                <a:ea typeface="Times New Roman" panose="02020603050405020304" pitchFamily="18" charset="0"/>
                <a:cs typeface="Times New Roman" panose="02020603050405020304" pitchFamily="18" charset="0"/>
              </a:rPr>
              <a:t>Compass</a:t>
            </a:r>
            <a:r>
              <a:rPr lang="it-IT" sz="1400" b="1" dirty="0">
                <a:solidFill>
                  <a:srgbClr val="000000"/>
                </a:solidFill>
                <a:effectLst/>
                <a:latin typeface="TIM Sans" panose="02020503040602060503"/>
                <a:ea typeface="Times New Roman" panose="02020603050405020304" pitchFamily="18" charset="0"/>
                <a:cs typeface="Times New Roman" panose="02020603050405020304" pitchFamily="18" charset="0"/>
              </a:rPr>
              <a:t> 2030 (Bussola digitale per il 2030) </a:t>
            </a:r>
            <a:r>
              <a:rPr lang="it-IT" sz="1400" dirty="0">
                <a:solidFill>
                  <a:srgbClr val="000000"/>
                </a:solidFill>
                <a:effectLst/>
                <a:latin typeface="TIM Sans" panose="02020503040602060503"/>
                <a:ea typeface="Times New Roman" panose="02020603050405020304" pitchFamily="18" charset="0"/>
                <a:cs typeface="Times New Roman" panose="02020603050405020304" pitchFamily="18" charset="0"/>
              </a:rPr>
              <a:t>è un piano di interventi per realizzare la </a:t>
            </a:r>
            <a:r>
              <a:rPr lang="it-IT" sz="1400" b="1" dirty="0">
                <a:solidFill>
                  <a:srgbClr val="000000"/>
                </a:solidFill>
                <a:effectLst/>
                <a:latin typeface="TIM Sans" panose="02020503040602060503"/>
                <a:ea typeface="Times New Roman" panose="02020603050405020304" pitchFamily="18" charset="0"/>
                <a:cs typeface="Times New Roman" panose="02020603050405020304" pitchFamily="18" charset="0"/>
              </a:rPr>
              <a:t>trasformazione digitale dei Paesi UE</a:t>
            </a:r>
            <a:r>
              <a:rPr lang="it-IT" sz="1400" dirty="0">
                <a:solidFill>
                  <a:srgbClr val="000000"/>
                </a:solidFill>
                <a:effectLst/>
                <a:latin typeface="TIM Sans" panose="02020503040602060503"/>
                <a:ea typeface="Times New Roman" panose="02020603050405020304" pitchFamily="18" charset="0"/>
                <a:cs typeface="Times New Roman" panose="02020603050405020304" pitchFamily="18" charset="0"/>
              </a:rPr>
              <a:t>, </a:t>
            </a:r>
            <a:r>
              <a:rPr lang="it-IT" sz="1400" dirty="0">
                <a:solidFill>
                  <a:srgbClr val="000000"/>
                </a:solidFill>
                <a:latin typeface="TIM Sans" panose="02020503040602060503"/>
                <a:cs typeface="Times New Roman" panose="02020603050405020304" pitchFamily="18" charset="0"/>
              </a:rPr>
              <a:t>presentato dalla Commissione Europea il 9 marzo 2021. </a:t>
            </a:r>
            <a:r>
              <a:rPr lang="it-IT" sz="1400" dirty="0">
                <a:solidFill>
                  <a:srgbClr val="000000"/>
                </a:solidFill>
                <a:effectLst/>
                <a:latin typeface="TIM Sans" panose="02020503040602060503"/>
                <a:ea typeface="Times New Roman" panose="02020603050405020304" pitchFamily="18" charset="0"/>
                <a:cs typeface="Times New Roman" panose="02020603050405020304" pitchFamily="18" charset="0"/>
              </a:rPr>
              <a:t>Il piano si sviluppa lungo il “</a:t>
            </a:r>
            <a:r>
              <a:rPr lang="it-IT" sz="1400" b="1" dirty="0">
                <a:solidFill>
                  <a:srgbClr val="000000"/>
                </a:solidFill>
                <a:effectLst/>
                <a:latin typeface="TIM Sans" panose="02020503040602060503"/>
                <a:ea typeface="Times New Roman" panose="02020603050405020304" pitchFamily="18" charset="0"/>
                <a:cs typeface="Times New Roman" panose="02020603050405020304" pitchFamily="18" charset="0"/>
              </a:rPr>
              <a:t>decennio digitale europeo”, dal 2021 al 2030</a:t>
            </a:r>
            <a:r>
              <a:rPr lang="it-IT" sz="1400" dirty="0">
                <a:solidFill>
                  <a:srgbClr val="000000"/>
                </a:solidFill>
                <a:effectLst/>
                <a:latin typeface="TIM Sans" panose="02020503040602060503"/>
                <a:ea typeface="Times New Roman" panose="02020603050405020304" pitchFamily="18" charset="0"/>
                <a:cs typeface="Times New Roman" panose="02020603050405020304" pitchFamily="18" charset="0"/>
              </a:rPr>
              <a:t>.</a:t>
            </a:r>
          </a:p>
          <a:p>
            <a:pPr algn="just"/>
            <a:endParaRPr lang="it-IT" sz="1400" dirty="0">
              <a:solidFill>
                <a:srgbClr val="000000"/>
              </a:solidFill>
              <a:latin typeface="TIM Sans" panose="02020503040602060503"/>
              <a:cs typeface="Times New Roman" panose="02020603050405020304" pitchFamily="18" charset="0"/>
            </a:endParaRPr>
          </a:p>
          <a:p>
            <a:pPr algn="just"/>
            <a:r>
              <a:rPr lang="it-IT" sz="1400" dirty="0">
                <a:solidFill>
                  <a:srgbClr val="000000"/>
                </a:solidFill>
                <a:latin typeface="TIM Sans" panose="02020503040602060503"/>
                <a:cs typeface="Times New Roman" panose="02020603050405020304" pitchFamily="18" charset="0"/>
              </a:rPr>
              <a:t>Gli </a:t>
            </a:r>
            <a:r>
              <a:rPr lang="it-IT" sz="1400" b="1" dirty="0">
                <a:solidFill>
                  <a:srgbClr val="000000"/>
                </a:solidFill>
                <a:latin typeface="TIM Sans" panose="02020503040602060503"/>
                <a:cs typeface="Times New Roman" panose="02020603050405020304" pitchFamily="18" charset="0"/>
              </a:rPr>
              <a:t>obiettivi</a:t>
            </a:r>
            <a:r>
              <a:rPr lang="it-IT" sz="1400" dirty="0">
                <a:solidFill>
                  <a:srgbClr val="000000"/>
                </a:solidFill>
                <a:latin typeface="TIM Sans" panose="02020503040602060503"/>
                <a:cs typeface="Times New Roman" panose="02020603050405020304" pitchFamily="18" charset="0"/>
              </a:rPr>
              <a:t> che l’UE intende perseguire attraverso il Digital </a:t>
            </a:r>
            <a:r>
              <a:rPr lang="it-IT" sz="1400" dirty="0" err="1">
                <a:solidFill>
                  <a:srgbClr val="000000"/>
                </a:solidFill>
                <a:latin typeface="TIM Sans" panose="02020503040602060503"/>
                <a:cs typeface="Times New Roman" panose="02020603050405020304" pitchFamily="18" charset="0"/>
              </a:rPr>
              <a:t>Compass</a:t>
            </a:r>
            <a:r>
              <a:rPr lang="it-IT" sz="1400" dirty="0">
                <a:solidFill>
                  <a:srgbClr val="000000"/>
                </a:solidFill>
                <a:latin typeface="TIM Sans" panose="02020503040602060503"/>
                <a:cs typeface="Times New Roman" panose="02020603050405020304" pitchFamily="18" charset="0"/>
              </a:rPr>
              <a:t> 2030 sono: </a:t>
            </a:r>
          </a:p>
          <a:p>
            <a:pPr marL="285750" indent="-285750" algn="just">
              <a:buFont typeface="Arial" panose="020B0604020202020204" pitchFamily="34" charset="0"/>
              <a:buChar char="•"/>
            </a:pPr>
            <a:r>
              <a:rPr lang="it-IT" sz="1400" dirty="0">
                <a:solidFill>
                  <a:srgbClr val="000000"/>
                </a:solidFill>
                <a:latin typeface="TIM Sans" panose="02020503040602060503"/>
                <a:cs typeface="Times New Roman" panose="02020603050405020304" pitchFamily="18" charset="0"/>
              </a:rPr>
              <a:t>in primis garantire all’Europa la </a:t>
            </a:r>
            <a:r>
              <a:rPr lang="it-IT" sz="1400" b="1" u="sng" dirty="0">
                <a:solidFill>
                  <a:srgbClr val="000000"/>
                </a:solidFill>
                <a:latin typeface="TIM Sans" panose="02020503040602060503"/>
                <a:cs typeface="Times New Roman" panose="02020603050405020304" pitchFamily="18" charset="0"/>
              </a:rPr>
              <a:t>sovranità digitale</a:t>
            </a:r>
            <a:r>
              <a:rPr lang="it-IT" sz="1400" dirty="0">
                <a:solidFill>
                  <a:srgbClr val="000000"/>
                </a:solidFill>
                <a:latin typeface="TIM Sans" panose="02020503040602060503"/>
                <a:cs typeface="Times New Roman" panose="02020603050405020304" pitchFamily="18" charset="0"/>
              </a:rPr>
              <a:t>. Questo significa eliminare la dipendenza digitale dell’Europa da potenze straniere (Stati o Big Tech private) e garantire la sicurezza e la resilienza dei propri ecosistemi digitali e delle relative catene di approvvigionamento;</a:t>
            </a:r>
          </a:p>
          <a:p>
            <a:pPr marL="285750" indent="-285750" algn="just">
              <a:buFont typeface="Arial" panose="020B0604020202020204" pitchFamily="34" charset="0"/>
              <a:buChar char="•"/>
            </a:pPr>
            <a:r>
              <a:rPr lang="it-IT" sz="1400" dirty="0">
                <a:solidFill>
                  <a:srgbClr val="000000"/>
                </a:solidFill>
                <a:latin typeface="TIM Sans" panose="02020503040602060503"/>
                <a:cs typeface="Times New Roman" panose="02020603050405020304" pitchFamily="18" charset="0"/>
              </a:rPr>
              <a:t>ma anche dare a cittadini e imprese europee autonomia e responsabilità necessarie per </a:t>
            </a:r>
            <a:r>
              <a:rPr lang="it-IT" sz="1400" b="1" u="sng" dirty="0">
                <a:solidFill>
                  <a:srgbClr val="000000"/>
                </a:solidFill>
                <a:latin typeface="TIM Sans" panose="02020503040602060503"/>
                <a:cs typeface="Times New Roman" panose="02020603050405020304" pitchFamily="18" charset="0"/>
              </a:rPr>
              <a:t>sfruttare i benefici della trasformazione digitale</a:t>
            </a:r>
            <a:r>
              <a:rPr lang="it-IT" sz="1400" dirty="0">
                <a:solidFill>
                  <a:srgbClr val="000000"/>
                </a:solidFill>
                <a:latin typeface="TIM Sans" panose="02020503040602060503"/>
                <a:cs typeface="Times New Roman" panose="02020603050405020304" pitchFamily="18" charset="0"/>
              </a:rPr>
              <a:t>. Questa deve mettere l’uomo al centro ed essere sostenibile per l’ambiente.</a:t>
            </a:r>
            <a:endParaRPr lang="it-IT" sz="1400" dirty="0">
              <a:effectLst/>
              <a:latin typeface="TIM Sans" panose="02020503040602060503"/>
              <a:ea typeface="Calibri" panose="020F0502020204030204" pitchFamily="34" charset="0"/>
              <a:cs typeface="Times New Roman" panose="02020603050405020304" pitchFamily="18" charset="0"/>
            </a:endParaRPr>
          </a:p>
        </p:txBody>
      </p:sp>
      <p:sp>
        <p:nvSpPr>
          <p:cNvPr id="12" name="CasellaDiTesto 11">
            <a:extLst>
              <a:ext uri="{FF2B5EF4-FFF2-40B4-BE49-F238E27FC236}">
                <a16:creationId xmlns:a16="http://schemas.microsoft.com/office/drawing/2014/main" id="{AFBF2C1A-6D38-FF4E-07F1-DD964201A971}"/>
              </a:ext>
            </a:extLst>
          </p:cNvPr>
          <p:cNvSpPr txBox="1"/>
          <p:nvPr/>
        </p:nvSpPr>
        <p:spPr>
          <a:xfrm>
            <a:off x="1108121" y="2729644"/>
            <a:ext cx="3357009" cy="307777"/>
          </a:xfrm>
          <a:prstGeom prst="rect">
            <a:avLst/>
          </a:prstGeom>
          <a:noFill/>
        </p:spPr>
        <p:txBody>
          <a:bodyPr wrap="none" rtlCol="0">
            <a:spAutoFit/>
          </a:bodyPr>
          <a:lstStyle/>
          <a:p>
            <a:r>
              <a:rPr lang="it-IT" sz="1400" b="1" dirty="0">
                <a:latin typeface="Arial" panose="020B0604020202020204" pitchFamily="34" charset="0"/>
                <a:cs typeface="Arial" panose="020B0604020202020204" pitchFamily="34" charset="0"/>
              </a:rPr>
              <a:t>4 Punti Cardinali del Digital </a:t>
            </a:r>
            <a:r>
              <a:rPr lang="it-IT" sz="1400" b="1" dirty="0" err="1">
                <a:latin typeface="Arial" panose="020B0604020202020204" pitchFamily="34" charset="0"/>
                <a:cs typeface="Arial" panose="020B0604020202020204" pitchFamily="34" charset="0"/>
              </a:rPr>
              <a:t>Compass</a:t>
            </a:r>
            <a:endParaRPr lang="it-IT"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5851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C74606BB-856E-677A-E6CD-9261AF75F4B7}"/>
              </a:ext>
            </a:extLst>
          </p:cNvPr>
          <p:cNvSpPr txBox="1">
            <a:spLocks/>
          </p:cNvSpPr>
          <p:nvPr/>
        </p:nvSpPr>
        <p:spPr>
          <a:xfrm>
            <a:off x="822632" y="263775"/>
            <a:ext cx="10871200"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defPPr>
              <a:defRPr lang="it-IT"/>
            </a:defPPr>
            <a:lvl1pPr>
              <a:spcBef>
                <a:spcPct val="0"/>
              </a:spcBef>
              <a:buNone/>
              <a:defRPr sz="2400" b="1" baseline="0">
                <a:solidFill>
                  <a:srgbClr val="FF0000"/>
                </a:solidFill>
                <a:latin typeface="TIM Sans" panose="02020503040602060503" pitchFamily="18" charset="0"/>
                <a:ea typeface="+mj-ea"/>
                <a:cs typeface="Arial" panose="020B0604020202020204" pitchFamily="34" charset="0"/>
              </a:defRPr>
            </a:lvl1pPr>
          </a:lstStyle>
          <a:p>
            <a:r>
              <a:rPr lang="it-IT" dirty="0"/>
              <a:t>Target del Digital </a:t>
            </a:r>
            <a:r>
              <a:rPr lang="it-IT" dirty="0" err="1"/>
              <a:t>Compass</a:t>
            </a:r>
            <a:r>
              <a:rPr lang="it-IT" dirty="0"/>
              <a:t> 2030</a:t>
            </a:r>
          </a:p>
        </p:txBody>
      </p:sp>
      <p:pic>
        <p:nvPicPr>
          <p:cNvPr id="3" name="Immagine 2">
            <a:extLst>
              <a:ext uri="{FF2B5EF4-FFF2-40B4-BE49-F238E27FC236}">
                <a16:creationId xmlns:a16="http://schemas.microsoft.com/office/drawing/2014/main" id="{DEC1B993-B291-84CD-CC9B-BD4EC9605452}"/>
              </a:ext>
            </a:extLst>
          </p:cNvPr>
          <p:cNvPicPr>
            <a:picLocks noChangeAspect="1"/>
          </p:cNvPicPr>
          <p:nvPr/>
        </p:nvPicPr>
        <p:blipFill rotWithShape="1">
          <a:blip r:embed="rId2"/>
          <a:srcRect l="16712" t="22609" r="14483" b="7681"/>
          <a:stretch/>
        </p:blipFill>
        <p:spPr>
          <a:xfrm>
            <a:off x="902146" y="767831"/>
            <a:ext cx="10053462" cy="5729521"/>
          </a:xfrm>
          <a:prstGeom prst="rect">
            <a:avLst/>
          </a:prstGeom>
          <a:ln>
            <a:solidFill>
              <a:schemeClr val="bg1">
                <a:lumMod val="65000"/>
              </a:schemeClr>
            </a:solidFill>
          </a:ln>
        </p:spPr>
      </p:pic>
    </p:spTree>
    <p:extLst>
      <p:ext uri="{BB962C8B-B14F-4D97-AF65-F5344CB8AC3E}">
        <p14:creationId xmlns:p14="http://schemas.microsoft.com/office/powerpoint/2010/main" val="4154696141"/>
      </p:ext>
    </p:extLst>
  </p:cSld>
  <p:clrMapOvr>
    <a:masterClrMapping/>
  </p:clrMapOvr>
</p:sld>
</file>

<file path=ppt/theme/theme1.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1481</TotalTime>
  <Words>3258</Words>
  <Application>Microsoft Office PowerPoint</Application>
  <PresentationFormat>Widescreen</PresentationFormat>
  <Paragraphs>237</Paragraphs>
  <Slides>20</Slides>
  <Notes>13</Notes>
  <HiddenSlides>0</HiddenSlides>
  <MMClips>0</MMClips>
  <ScaleCrop>false</ScaleCrop>
  <HeadingPairs>
    <vt:vector size="4" baseType="variant">
      <vt:variant>
        <vt:lpstr>Tema</vt:lpstr>
      </vt:variant>
      <vt:variant>
        <vt:i4>1</vt:i4>
      </vt:variant>
      <vt:variant>
        <vt:lpstr>Titoli diapositive</vt:lpstr>
      </vt:variant>
      <vt:variant>
        <vt:i4>20</vt:i4>
      </vt:variant>
    </vt:vector>
  </HeadingPairs>
  <TitlesOfParts>
    <vt:vector size="21" baseType="lpstr">
      <vt:lpstr>1_Tema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Il ruolo dell’ICT per lo sviluppo: teoria delle ˝6 I˝ per investimenti sulle ˝3 T˝ </vt:lpstr>
      <vt:lpstr>L’Innovazione territoriale: Metodologie e Metriche per «Governarla» </vt:lpstr>
      <vt:lpstr>L’accelerazione del processo di «Digital Transformation»</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Coratella Duilio</dc:creator>
  <cp:lastModifiedBy>Nicola Barone</cp:lastModifiedBy>
  <cp:revision>142</cp:revision>
  <dcterms:created xsi:type="dcterms:W3CDTF">2020-01-07T14:24:18Z</dcterms:created>
  <dcterms:modified xsi:type="dcterms:W3CDTF">2023-05-11T17:19:30Z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6986fb0-3baa-42d2-89d5-89f9b25e6ac9_Enabled">
    <vt:lpwstr>true</vt:lpwstr>
  </property>
  <property fmtid="{D5CDD505-2E9C-101B-9397-08002B2CF9AE}" pid="3" name="MSIP_Label_d6986fb0-3baa-42d2-89d5-89f9b25e6ac9_SetDate">
    <vt:lpwstr>2023-01-17T09:12:47Z</vt:lpwstr>
  </property>
  <property fmtid="{D5CDD505-2E9C-101B-9397-08002B2CF9AE}" pid="4" name="MSIP_Label_d6986fb0-3baa-42d2-89d5-89f9b25e6ac9_Method">
    <vt:lpwstr>Standard</vt:lpwstr>
  </property>
  <property fmtid="{D5CDD505-2E9C-101B-9397-08002B2CF9AE}" pid="5" name="MSIP_Label_d6986fb0-3baa-42d2-89d5-89f9b25e6ac9_Name">
    <vt:lpwstr>Uso Interno</vt:lpwstr>
  </property>
  <property fmtid="{D5CDD505-2E9C-101B-9397-08002B2CF9AE}" pid="6" name="MSIP_Label_d6986fb0-3baa-42d2-89d5-89f9b25e6ac9_SiteId">
    <vt:lpwstr>6815f468-021c-48f2-a6b2-d65c8e979dfb</vt:lpwstr>
  </property>
  <property fmtid="{D5CDD505-2E9C-101B-9397-08002B2CF9AE}" pid="7" name="MSIP_Label_d6986fb0-3baa-42d2-89d5-89f9b25e6ac9_ActionId">
    <vt:lpwstr>d9b751ea-c899-4e34-8668-f84909b0e3dc</vt:lpwstr>
  </property>
  <property fmtid="{D5CDD505-2E9C-101B-9397-08002B2CF9AE}" pid="8" name="MSIP_Label_d6986fb0-3baa-42d2-89d5-89f9b25e6ac9_ContentBits">
    <vt:lpwstr>2</vt:lpwstr>
  </property>
</Properties>
</file>